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6" r:id="rId6"/>
  </p:sldMasterIdLst>
  <p:notesMasterIdLst>
    <p:notesMasterId r:id="rId25"/>
  </p:notesMasterIdLst>
  <p:sldIdLst>
    <p:sldId id="256" r:id="rId7"/>
    <p:sldId id="993" r:id="rId8"/>
    <p:sldId id="258" r:id="rId9"/>
    <p:sldId id="992" r:id="rId10"/>
    <p:sldId id="991" r:id="rId11"/>
    <p:sldId id="265" r:id="rId12"/>
    <p:sldId id="990" r:id="rId13"/>
    <p:sldId id="266" r:id="rId14"/>
    <p:sldId id="989" r:id="rId15"/>
    <p:sldId id="988" r:id="rId16"/>
    <p:sldId id="267" r:id="rId17"/>
    <p:sldId id="981" r:id="rId18"/>
    <p:sldId id="982" r:id="rId19"/>
    <p:sldId id="983" r:id="rId20"/>
    <p:sldId id="984" r:id="rId21"/>
    <p:sldId id="985" r:id="rId22"/>
    <p:sldId id="986" r:id="rId23"/>
    <p:sldId id="268" r:id="rId2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F327A8-67E8-69D9-412A-805A761B4D3B}" name="Etienne Bachellier" initials="EB" userId="S::BacheE01@heiway.net::c655a44b-fd42-4cb9-a2b8-350312f197ab" providerId="AD"/>
  <p188:author id="{AC10DBB2-C4E3-3DC3-5F33-4853DF811CDB}" name="Sebastiaan De Meester" initials="SM" userId="S::meests01@heiway.net::3f2a286e-2355-4538-97ff-5433ec0c0dc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E0000"/>
    <a:srgbClr val="DCDADA"/>
    <a:srgbClr val="778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0A4E9-47BC-4662-BBBB-59A6C5F46ADA}" v="2" dt="2025-03-26T12:53:45.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5226" autoAdjust="0"/>
  </p:normalViewPr>
  <p:slideViewPr>
    <p:cSldViewPr snapToGrid="0">
      <p:cViewPr varScale="1">
        <p:scale>
          <a:sx n="75" d="100"/>
          <a:sy n="75" d="100"/>
        </p:scale>
        <p:origin x="907"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ienne Bachellier" userId="c655a44b-fd42-4cb9-a2b8-350312f197ab" providerId="ADAL" clId="{46059E72-3390-40D0-9783-3AA23DD40AD1}"/>
    <pc:docChg chg="">
      <pc:chgData name="Etienne Bachellier" userId="c655a44b-fd42-4cb9-a2b8-350312f197ab" providerId="ADAL" clId="{46059E72-3390-40D0-9783-3AA23DD40AD1}" dt="2024-05-22T10:14:54.806" v="2"/>
      <pc:docMkLst>
        <pc:docMk/>
      </pc:docMkLst>
      <pc:sldChg chg="addCm">
        <pc:chgData name="Etienne Bachellier" userId="c655a44b-fd42-4cb9-a2b8-350312f197ab" providerId="ADAL" clId="{46059E72-3390-40D0-9783-3AA23DD40AD1}" dt="2024-05-22T10:14:54.806" v="2"/>
        <pc:sldMkLst>
          <pc:docMk/>
          <pc:sldMk cId="1116994148" sldId="988"/>
        </pc:sldMkLst>
        <pc:extLst>
          <p:ext xmlns:p="http://schemas.openxmlformats.org/presentationml/2006/main" uri="{D6D511B9-2390-475A-947B-AFAB55BFBCF1}">
            <pc226:cmChg xmlns:pc226="http://schemas.microsoft.com/office/powerpoint/2022/06/main/command" chg="add">
              <pc226:chgData name="Etienne Bachellier" userId="c655a44b-fd42-4cb9-a2b8-350312f197ab" providerId="ADAL" clId="{46059E72-3390-40D0-9783-3AA23DD40AD1}" dt="2024-05-22T10:14:54.806" v="2"/>
              <pc2:cmMkLst xmlns:pc2="http://schemas.microsoft.com/office/powerpoint/2019/9/main/command">
                <pc:docMk/>
                <pc:sldMk cId="1116994148" sldId="988"/>
                <pc2:cmMk id="{2D222D2A-184D-4CC4-B2B0-C76435BE767B}"/>
              </pc2:cmMkLst>
            </pc226:cmChg>
          </p:ext>
        </pc:extLst>
      </pc:sldChg>
      <pc:sldChg chg="addCm">
        <pc:chgData name="Etienne Bachellier" userId="c655a44b-fd42-4cb9-a2b8-350312f197ab" providerId="ADAL" clId="{46059E72-3390-40D0-9783-3AA23DD40AD1}" dt="2024-05-22T10:13:48.411" v="1"/>
        <pc:sldMkLst>
          <pc:docMk/>
          <pc:sldMk cId="1677232829" sldId="989"/>
        </pc:sldMkLst>
        <pc:extLst>
          <p:ext xmlns:p="http://schemas.openxmlformats.org/presentationml/2006/main" uri="{D6D511B9-2390-475A-947B-AFAB55BFBCF1}">
            <pc226:cmChg xmlns:pc226="http://schemas.microsoft.com/office/powerpoint/2022/06/main/command" chg="add">
              <pc226:chgData name="Etienne Bachellier" userId="c655a44b-fd42-4cb9-a2b8-350312f197ab" providerId="ADAL" clId="{46059E72-3390-40D0-9783-3AA23DD40AD1}" dt="2024-05-22T10:12:32.332" v="0"/>
              <pc2:cmMkLst xmlns:pc2="http://schemas.microsoft.com/office/powerpoint/2019/9/main/command">
                <pc:docMk/>
                <pc:sldMk cId="1677232829" sldId="989"/>
                <pc2:cmMk id="{0DA41461-6284-46C6-BA7F-4F6C050AA65F}"/>
              </pc2:cmMkLst>
            </pc226:cmChg>
            <pc226:cmChg xmlns:pc226="http://schemas.microsoft.com/office/powerpoint/2022/06/main/command" chg="add">
              <pc226:chgData name="Etienne Bachellier" userId="c655a44b-fd42-4cb9-a2b8-350312f197ab" providerId="ADAL" clId="{46059E72-3390-40D0-9783-3AA23DD40AD1}" dt="2024-05-22T10:13:48.411" v="1"/>
              <pc2:cmMkLst xmlns:pc2="http://schemas.microsoft.com/office/powerpoint/2019/9/main/command">
                <pc:docMk/>
                <pc:sldMk cId="1677232829" sldId="989"/>
                <pc2:cmMk id="{96CE2EA3-9B07-4878-995E-B353A611ABE9}"/>
              </pc2:cmMkLst>
            </pc226:cmChg>
          </p:ext>
        </pc:extLst>
      </pc:sldChg>
    </pc:docChg>
  </pc:docChgLst>
  <pc:docChgLst>
    <pc:chgData name="Astrid Somers" userId="c2e0b308-c426-4f01-af83-056d497e001d" providerId="ADAL" clId="{9742577C-A03D-47B0-A595-466C1D3384CA}"/>
    <pc:docChg chg="custSel modSld">
      <pc:chgData name="Astrid Somers" userId="c2e0b308-c426-4f01-af83-056d497e001d" providerId="ADAL" clId="{9742577C-A03D-47B0-A595-466C1D3384CA}" dt="2024-06-14T12:27:24.325" v="73" actId="1076"/>
      <pc:docMkLst>
        <pc:docMk/>
      </pc:docMkLst>
      <pc:sldChg chg="modSp mod">
        <pc:chgData name="Astrid Somers" userId="c2e0b308-c426-4f01-af83-056d497e001d" providerId="ADAL" clId="{9742577C-A03D-47B0-A595-466C1D3384CA}" dt="2024-06-07T07:47:29.560" v="22" actId="20577"/>
        <pc:sldMkLst>
          <pc:docMk/>
          <pc:sldMk cId="3011472854" sldId="256"/>
        </pc:sldMkLst>
      </pc:sldChg>
      <pc:sldChg chg="addSp delSp modSp mod">
        <pc:chgData name="Astrid Somers" userId="c2e0b308-c426-4f01-af83-056d497e001d" providerId="ADAL" clId="{9742577C-A03D-47B0-A595-466C1D3384CA}" dt="2024-06-14T12:27:24.325" v="73" actId="1076"/>
        <pc:sldMkLst>
          <pc:docMk/>
          <pc:sldMk cId="1116994148" sldId="988"/>
        </pc:sldMkLst>
      </pc:sldChg>
      <pc:sldChg chg="modSp mod modAnim">
        <pc:chgData name="Astrid Somers" userId="c2e0b308-c426-4f01-af83-056d497e001d" providerId="ADAL" clId="{9742577C-A03D-47B0-A595-466C1D3384CA}" dt="2024-06-14T12:24:03.523" v="59"/>
        <pc:sldMkLst>
          <pc:docMk/>
          <pc:sldMk cId="1677232829" sldId="989"/>
        </pc:sldMkLst>
      </pc:sldChg>
      <pc:sldChg chg="modSp modAnim">
        <pc:chgData name="Astrid Somers" userId="c2e0b308-c426-4f01-af83-056d497e001d" providerId="ADAL" clId="{9742577C-A03D-47B0-A595-466C1D3384CA}" dt="2024-06-14T12:23:26.108" v="57"/>
        <pc:sldMkLst>
          <pc:docMk/>
          <pc:sldMk cId="3392248456" sldId="990"/>
        </pc:sldMkLst>
      </pc:sldChg>
      <pc:sldChg chg="modSp mod delCm">
        <pc:chgData name="Astrid Somers" userId="c2e0b308-c426-4f01-af83-056d497e001d" providerId="ADAL" clId="{9742577C-A03D-47B0-A595-466C1D3384CA}" dt="2024-06-07T07:46:42.068" v="1" actId="20577"/>
        <pc:sldMkLst>
          <pc:docMk/>
          <pc:sldMk cId="1482431528" sldId="991"/>
        </pc:sldMkLst>
        <pc:extLst>
          <p:ext xmlns:p="http://schemas.openxmlformats.org/presentationml/2006/main" uri="{D6D511B9-2390-475A-947B-AFAB55BFBCF1}">
            <pc226:cmChg xmlns:pc226="http://schemas.microsoft.com/office/powerpoint/2022/06/main/command" chg="del">
              <pc226:chgData name="Astrid Somers" userId="c2e0b308-c426-4f01-af83-056d497e001d" providerId="ADAL" clId="{9742577C-A03D-47B0-A595-466C1D3384CA}" dt="2024-06-07T07:46:37.334" v="0"/>
              <pc2:cmMkLst xmlns:pc2="http://schemas.microsoft.com/office/powerpoint/2019/9/main/command">
                <pc:docMk/>
                <pc:sldMk cId="1482431528" sldId="991"/>
                <pc2:cmMk id="{D03AAF40-800E-40B5-B2CF-0E2649B0FFE4}"/>
              </pc2:cmMkLst>
            </pc226:cmChg>
          </p:ext>
        </pc:extLst>
      </pc:sldChg>
    </pc:docChg>
  </pc:docChgLst>
  <pc:docChgLst>
    <pc:chgData name="Astrid Somers" userId="c2e0b308-c426-4f01-af83-056d497e001d" providerId="ADAL" clId="{DF7C0D61-8265-4C25-BF24-64909F8E9818}"/>
    <pc:docChg chg="undo redo custSel addSld delSld modSld sldOrd">
      <pc:chgData name="Astrid Somers" userId="c2e0b308-c426-4f01-af83-056d497e001d" providerId="ADAL" clId="{DF7C0D61-8265-4C25-BF24-64909F8E9818}" dt="2024-05-23T17:37:36.106" v="7719" actId="1076"/>
      <pc:docMkLst>
        <pc:docMk/>
      </pc:docMkLst>
      <pc:sldChg chg="addSp modSp mod">
        <pc:chgData name="Astrid Somers" userId="c2e0b308-c426-4f01-af83-056d497e001d" providerId="ADAL" clId="{DF7C0D61-8265-4C25-BF24-64909F8E9818}" dt="2024-05-21T07:16:05.165" v="7166" actId="1076"/>
        <pc:sldMkLst>
          <pc:docMk/>
          <pc:sldMk cId="3011472854" sldId="256"/>
        </pc:sldMkLst>
      </pc:sldChg>
      <pc:sldChg chg="addSp delSp modSp del mod">
        <pc:chgData name="Astrid Somers" userId="c2e0b308-c426-4f01-af83-056d497e001d" providerId="ADAL" clId="{DF7C0D61-8265-4C25-BF24-64909F8E9818}" dt="2024-05-15T17:59:10.366" v="7127" actId="47"/>
        <pc:sldMkLst>
          <pc:docMk/>
          <pc:sldMk cId="2831902546" sldId="257"/>
        </pc:sldMkLst>
      </pc:sldChg>
      <pc:sldChg chg="addSp delSp modSp mod">
        <pc:chgData name="Astrid Somers" userId="c2e0b308-c426-4f01-af83-056d497e001d" providerId="ADAL" clId="{DF7C0D61-8265-4C25-BF24-64909F8E9818}" dt="2024-05-02T11:17:32.340" v="387" actId="1076"/>
        <pc:sldMkLst>
          <pc:docMk/>
          <pc:sldMk cId="2429796583" sldId="258"/>
        </pc:sldMkLst>
      </pc:sldChg>
      <pc:sldChg chg="addSp delSp modSp del mod modAnim">
        <pc:chgData name="Astrid Somers" userId="c2e0b308-c426-4f01-af83-056d497e001d" providerId="ADAL" clId="{DF7C0D61-8265-4C25-BF24-64909F8E9818}" dt="2024-05-15T17:58:29.326" v="7112" actId="47"/>
        <pc:sldMkLst>
          <pc:docMk/>
          <pc:sldMk cId="3604771814" sldId="259"/>
        </pc:sldMkLst>
      </pc:sldChg>
      <pc:sldChg chg="addSp delSp modSp new del mod">
        <pc:chgData name="Astrid Somers" userId="c2e0b308-c426-4f01-af83-056d497e001d" providerId="ADAL" clId="{DF7C0D61-8265-4C25-BF24-64909F8E9818}" dt="2024-05-02T11:20:55.586" v="593" actId="47"/>
        <pc:sldMkLst>
          <pc:docMk/>
          <pc:sldMk cId="539967536" sldId="260"/>
        </pc:sldMkLst>
      </pc:sldChg>
      <pc:sldChg chg="addSp delSp modSp new del mod ord addAnim delAnim modAnim modNotesTx">
        <pc:chgData name="Astrid Somers" userId="c2e0b308-c426-4f01-af83-056d497e001d" providerId="ADAL" clId="{DF7C0D61-8265-4C25-BF24-64909F8E9818}" dt="2024-05-15T17:57:02.080" v="7073" actId="47"/>
        <pc:sldMkLst>
          <pc:docMk/>
          <pc:sldMk cId="1265899846" sldId="261"/>
        </pc:sldMkLst>
      </pc:sldChg>
      <pc:sldChg chg="addSp delSp modSp add del mod">
        <pc:chgData name="Astrid Somers" userId="c2e0b308-c426-4f01-af83-056d497e001d" providerId="ADAL" clId="{DF7C0D61-8265-4C25-BF24-64909F8E9818}" dt="2024-05-02T13:06:45.105" v="2808" actId="47"/>
        <pc:sldMkLst>
          <pc:docMk/>
          <pc:sldMk cId="3292880429" sldId="262"/>
        </pc:sldMkLst>
      </pc:sldChg>
      <pc:sldChg chg="delSp modSp add del mod ord">
        <pc:chgData name="Astrid Somers" userId="c2e0b308-c426-4f01-af83-056d497e001d" providerId="ADAL" clId="{DF7C0D61-8265-4C25-BF24-64909F8E9818}" dt="2024-05-02T14:00:56.268" v="3435" actId="47"/>
        <pc:sldMkLst>
          <pc:docMk/>
          <pc:sldMk cId="4064262222" sldId="263"/>
        </pc:sldMkLst>
      </pc:sldChg>
      <pc:sldChg chg="addSp delSp modSp add del mod modAnim modNotesTx">
        <pc:chgData name="Astrid Somers" userId="c2e0b308-c426-4f01-af83-056d497e001d" providerId="ADAL" clId="{DF7C0D61-8265-4C25-BF24-64909F8E9818}" dt="2024-05-02T13:00:55.336" v="2692" actId="47"/>
        <pc:sldMkLst>
          <pc:docMk/>
          <pc:sldMk cId="2008662546" sldId="264"/>
        </pc:sldMkLst>
      </pc:sldChg>
      <pc:sldChg chg="modSp add mod">
        <pc:chgData name="Astrid Somers" userId="c2e0b308-c426-4f01-af83-056d497e001d" providerId="ADAL" clId="{DF7C0D61-8265-4C25-BF24-64909F8E9818}" dt="2024-05-02T11:18:38.164" v="420" actId="20577"/>
        <pc:sldMkLst>
          <pc:docMk/>
          <pc:sldMk cId="2551647900" sldId="265"/>
        </pc:sldMkLst>
      </pc:sldChg>
      <pc:sldChg chg="modSp add mod ord">
        <pc:chgData name="Astrid Somers" userId="c2e0b308-c426-4f01-af83-056d497e001d" providerId="ADAL" clId="{DF7C0D61-8265-4C25-BF24-64909F8E9818}" dt="2024-05-02T13:09:55.304" v="2853" actId="14100"/>
        <pc:sldMkLst>
          <pc:docMk/>
          <pc:sldMk cId="2811234391" sldId="266"/>
        </pc:sldMkLst>
      </pc:sldChg>
      <pc:sldChg chg="addSp modSp add mod ord modAnim">
        <pc:chgData name="Astrid Somers" userId="c2e0b308-c426-4f01-af83-056d497e001d" providerId="ADAL" clId="{DF7C0D61-8265-4C25-BF24-64909F8E9818}" dt="2024-05-02T13:00:30.463" v="2679"/>
        <pc:sldMkLst>
          <pc:docMk/>
          <pc:sldMk cId="1461196779" sldId="267"/>
        </pc:sldMkLst>
      </pc:sldChg>
      <pc:sldChg chg="addSp delSp modSp add mod ord">
        <pc:chgData name="Astrid Somers" userId="c2e0b308-c426-4f01-af83-056d497e001d" providerId="ADAL" clId="{DF7C0D61-8265-4C25-BF24-64909F8E9818}" dt="2024-05-02T11:22:41.774" v="629" actId="1076"/>
        <pc:sldMkLst>
          <pc:docMk/>
          <pc:sldMk cId="3219533144" sldId="268"/>
        </pc:sldMkLst>
      </pc:sldChg>
      <pc:sldChg chg="addSp delSp modSp add del mod ord">
        <pc:chgData name="Astrid Somers" userId="c2e0b308-c426-4f01-af83-056d497e001d" providerId="ADAL" clId="{DF7C0D61-8265-4C25-BF24-64909F8E9818}" dt="2024-05-15T17:58:10.707" v="7103" actId="47"/>
        <pc:sldMkLst>
          <pc:docMk/>
          <pc:sldMk cId="643948681" sldId="269"/>
        </pc:sldMkLst>
      </pc:sldChg>
      <pc:sldChg chg="addSp modSp add del mod modNotesTx">
        <pc:chgData name="Astrid Somers" userId="c2e0b308-c426-4f01-af83-056d497e001d" providerId="ADAL" clId="{DF7C0D61-8265-4C25-BF24-64909F8E9818}" dt="2024-05-02T13:02:31.163" v="2709" actId="47"/>
        <pc:sldMkLst>
          <pc:docMk/>
          <pc:sldMk cId="2510670278" sldId="270"/>
        </pc:sldMkLst>
      </pc:sldChg>
      <pc:sldChg chg="addSp modSp add del mod modNotesTx">
        <pc:chgData name="Astrid Somers" userId="c2e0b308-c426-4f01-af83-056d497e001d" providerId="ADAL" clId="{DF7C0D61-8265-4C25-BF24-64909F8E9818}" dt="2024-05-02T13:03:04.824" v="2716" actId="47"/>
        <pc:sldMkLst>
          <pc:docMk/>
          <pc:sldMk cId="3129558746" sldId="271"/>
        </pc:sldMkLst>
      </pc:sldChg>
      <pc:sldChg chg="addSp modSp add del mod modNotesTx">
        <pc:chgData name="Astrid Somers" userId="c2e0b308-c426-4f01-af83-056d497e001d" providerId="ADAL" clId="{DF7C0D61-8265-4C25-BF24-64909F8E9818}" dt="2024-05-02T13:03:40.454" v="2723" actId="47"/>
        <pc:sldMkLst>
          <pc:docMk/>
          <pc:sldMk cId="624707245" sldId="272"/>
        </pc:sldMkLst>
      </pc:sldChg>
      <pc:sldChg chg="addSp modSp add del mod modNotesTx">
        <pc:chgData name="Astrid Somers" userId="c2e0b308-c426-4f01-af83-056d497e001d" providerId="ADAL" clId="{DF7C0D61-8265-4C25-BF24-64909F8E9818}" dt="2024-05-02T13:03:40.910" v="2724" actId="47"/>
        <pc:sldMkLst>
          <pc:docMk/>
          <pc:sldMk cId="2607721146" sldId="273"/>
        </pc:sldMkLst>
      </pc:sldChg>
      <pc:sldChg chg="addSp delSp modSp add del mod modNotesTx">
        <pc:chgData name="Astrid Somers" userId="c2e0b308-c426-4f01-af83-056d497e001d" providerId="ADAL" clId="{DF7C0D61-8265-4C25-BF24-64909F8E9818}" dt="2024-05-02T13:03:41.481" v="2725" actId="47"/>
        <pc:sldMkLst>
          <pc:docMk/>
          <pc:sldMk cId="4287627067" sldId="274"/>
        </pc:sldMkLst>
      </pc:sldChg>
      <pc:sldChg chg="modSp add del mod ord">
        <pc:chgData name="Astrid Somers" userId="c2e0b308-c426-4f01-af83-056d497e001d" providerId="ADAL" clId="{DF7C0D61-8265-4C25-BF24-64909F8E9818}" dt="2024-05-15T09:15:54.535" v="6349" actId="47"/>
        <pc:sldMkLst>
          <pc:docMk/>
          <pc:sldMk cId="536120071" sldId="275"/>
        </pc:sldMkLst>
      </pc:sldChg>
      <pc:sldChg chg="addSp delSp modSp add del mod ord modAnim">
        <pc:chgData name="Astrid Somers" userId="c2e0b308-c426-4f01-af83-056d497e001d" providerId="ADAL" clId="{DF7C0D61-8265-4C25-BF24-64909F8E9818}" dt="2024-05-02T12:59:52.110" v="2666" actId="47"/>
        <pc:sldMkLst>
          <pc:docMk/>
          <pc:sldMk cId="1891749427" sldId="276"/>
        </pc:sldMkLst>
      </pc:sldChg>
      <pc:sldChg chg="add del setBg">
        <pc:chgData name="Astrid Somers" userId="c2e0b308-c426-4f01-af83-056d497e001d" providerId="ADAL" clId="{DF7C0D61-8265-4C25-BF24-64909F8E9818}" dt="2024-05-02T12:53:49.114" v="2308" actId="47"/>
        <pc:sldMkLst>
          <pc:docMk/>
          <pc:sldMk cId="2011896946" sldId="978"/>
        </pc:sldMkLst>
      </pc:sldChg>
      <pc:sldChg chg="addSp delSp modSp del mod delAnim modAnim modNotesTx">
        <pc:chgData name="Astrid Somers" userId="c2e0b308-c426-4f01-af83-056d497e001d" providerId="ADAL" clId="{DF7C0D61-8265-4C25-BF24-64909F8E9818}" dt="2024-05-15T09:13:15.379" v="6134" actId="47"/>
        <pc:sldMkLst>
          <pc:docMk/>
          <pc:sldMk cId="1223476097" sldId="979"/>
        </pc:sldMkLst>
      </pc:sldChg>
      <pc:sldChg chg="addSp delSp modSp add del mod ord delAnim modAnim">
        <pc:chgData name="Astrid Somers" userId="c2e0b308-c426-4f01-af83-056d497e001d" providerId="ADAL" clId="{DF7C0D61-8265-4C25-BF24-64909F8E9818}" dt="2024-05-15T09:15:53.135" v="6348" actId="47"/>
        <pc:sldMkLst>
          <pc:docMk/>
          <pc:sldMk cId="4026557918" sldId="980"/>
        </pc:sldMkLst>
      </pc:sldChg>
      <pc:sldChg chg="addSp delSp modSp add mod ord delAnim modAnim modNotesTx">
        <pc:chgData name="Astrid Somers" userId="c2e0b308-c426-4f01-af83-056d497e001d" providerId="ADAL" clId="{DF7C0D61-8265-4C25-BF24-64909F8E9818}" dt="2024-05-21T09:45:44.386" v="7405"/>
        <pc:sldMkLst>
          <pc:docMk/>
          <pc:sldMk cId="2491902232" sldId="981"/>
        </pc:sldMkLst>
      </pc:sldChg>
      <pc:sldChg chg="addSp delSp modSp add mod delAnim modAnim modNotesTx">
        <pc:chgData name="Astrid Somers" userId="c2e0b308-c426-4f01-af83-056d497e001d" providerId="ADAL" clId="{DF7C0D61-8265-4C25-BF24-64909F8E9818}" dt="2024-05-21T09:45:29.035" v="7402"/>
        <pc:sldMkLst>
          <pc:docMk/>
          <pc:sldMk cId="3321507256" sldId="982"/>
        </pc:sldMkLst>
      </pc:sldChg>
      <pc:sldChg chg="addSp modSp add mod modAnim modNotesTx">
        <pc:chgData name="Astrid Somers" userId="c2e0b308-c426-4f01-af83-056d497e001d" providerId="ADAL" clId="{DF7C0D61-8265-4C25-BF24-64909F8E9818}" dt="2024-05-21T09:45:18.785" v="7400"/>
        <pc:sldMkLst>
          <pc:docMk/>
          <pc:sldMk cId="989695461" sldId="983"/>
        </pc:sldMkLst>
      </pc:sldChg>
      <pc:sldChg chg="addSp delSp modSp add mod delAnim modAnim modNotesTx">
        <pc:chgData name="Astrid Somers" userId="c2e0b308-c426-4f01-af83-056d497e001d" providerId="ADAL" clId="{DF7C0D61-8265-4C25-BF24-64909F8E9818}" dt="2024-05-21T09:45:06.367" v="7397"/>
        <pc:sldMkLst>
          <pc:docMk/>
          <pc:sldMk cId="2708703478" sldId="984"/>
        </pc:sldMkLst>
      </pc:sldChg>
      <pc:sldChg chg="addSp delSp modSp add mod delAnim modAnim modNotesTx">
        <pc:chgData name="Astrid Somers" userId="c2e0b308-c426-4f01-af83-056d497e001d" providerId="ADAL" clId="{DF7C0D61-8265-4C25-BF24-64909F8E9818}" dt="2024-05-21T09:44:56.468" v="7394"/>
        <pc:sldMkLst>
          <pc:docMk/>
          <pc:sldMk cId="561145004" sldId="985"/>
        </pc:sldMkLst>
      </pc:sldChg>
      <pc:sldChg chg="addSp modSp add mod modAnim modNotesTx">
        <pc:chgData name="Astrid Somers" userId="c2e0b308-c426-4f01-af83-056d497e001d" providerId="ADAL" clId="{DF7C0D61-8265-4C25-BF24-64909F8E9818}" dt="2024-05-23T17:37:36.106" v="7719" actId="1076"/>
        <pc:sldMkLst>
          <pc:docMk/>
          <pc:sldMk cId="3080376229" sldId="986"/>
        </pc:sldMkLst>
      </pc:sldChg>
      <pc:sldChg chg="add del">
        <pc:chgData name="Astrid Somers" userId="c2e0b308-c426-4f01-af83-056d497e001d" providerId="ADAL" clId="{DF7C0D61-8265-4C25-BF24-64909F8E9818}" dt="2024-05-03T06:56:31.884" v="3508" actId="47"/>
        <pc:sldMkLst>
          <pc:docMk/>
          <pc:sldMk cId="2217073194" sldId="987"/>
        </pc:sldMkLst>
      </pc:sldChg>
      <pc:sldChg chg="addSp delSp modSp add del mod delAnim modNotesTx">
        <pc:chgData name="Astrid Somers" userId="c2e0b308-c426-4f01-af83-056d497e001d" providerId="ADAL" clId="{DF7C0D61-8265-4C25-BF24-64909F8E9818}" dt="2024-05-15T09:16:10.350" v="6350" actId="47"/>
        <pc:sldMkLst>
          <pc:docMk/>
          <pc:sldMk cId="2775394070" sldId="987"/>
        </pc:sldMkLst>
      </pc:sldChg>
      <pc:sldChg chg="addSp delSp modSp add mod delCm">
        <pc:chgData name="Astrid Somers" userId="c2e0b308-c426-4f01-af83-056d497e001d" providerId="ADAL" clId="{DF7C0D61-8265-4C25-BF24-64909F8E9818}" dt="2024-05-23T17:30:13.301" v="7714"/>
        <pc:sldMkLst>
          <pc:docMk/>
          <pc:sldMk cId="1116994148" sldId="988"/>
        </pc:sldMkLst>
        <pc:extLst>
          <p:ext xmlns:p="http://schemas.openxmlformats.org/presentationml/2006/main" uri="{D6D511B9-2390-475A-947B-AFAB55BFBCF1}">
            <pc226:cmChg xmlns:pc226="http://schemas.microsoft.com/office/powerpoint/2022/06/main/command" chg="del">
              <pc226:chgData name="Astrid Somers" userId="c2e0b308-c426-4f01-af83-056d497e001d" providerId="ADAL" clId="{DF7C0D61-8265-4C25-BF24-64909F8E9818}" dt="2024-05-22T14:44:46.910" v="7707"/>
              <pc2:cmMkLst xmlns:pc2="http://schemas.microsoft.com/office/powerpoint/2019/9/main/command">
                <pc:docMk/>
                <pc:sldMk cId="1116994148" sldId="988"/>
                <pc2:cmMk id="{2D222D2A-184D-4CC4-B2B0-C76435BE767B}"/>
              </pc2:cmMkLst>
            </pc226:cmChg>
          </p:ext>
        </pc:extLst>
      </pc:sldChg>
      <pc:sldChg chg="addSp delSp add del mod ord">
        <pc:chgData name="Astrid Somers" userId="c2e0b308-c426-4f01-af83-056d497e001d" providerId="ADAL" clId="{DF7C0D61-8265-4C25-BF24-64909F8E9818}" dt="2024-05-03T06:56:36.026" v="3509" actId="47"/>
        <pc:sldMkLst>
          <pc:docMk/>
          <pc:sldMk cId="2101088291" sldId="988"/>
        </pc:sldMkLst>
      </pc:sldChg>
      <pc:sldChg chg="add del setBg">
        <pc:chgData name="Astrid Somers" userId="c2e0b308-c426-4f01-af83-056d497e001d" providerId="ADAL" clId="{DF7C0D61-8265-4C25-BF24-64909F8E9818}" dt="2024-05-15T09:03:41.008" v="5373"/>
        <pc:sldMkLst>
          <pc:docMk/>
          <pc:sldMk cId="133806025" sldId="989"/>
        </pc:sldMkLst>
      </pc:sldChg>
      <pc:sldChg chg="addSp delSp modSp mod delCm">
        <pc:chgData name="Astrid Somers" userId="c2e0b308-c426-4f01-af83-056d497e001d" providerId="ADAL" clId="{DF7C0D61-8265-4C25-BF24-64909F8E9818}" dt="2024-05-23T17:25:58.904" v="7712" actId="1076"/>
        <pc:sldMkLst>
          <pc:docMk/>
          <pc:sldMk cId="1677232829" sldId="989"/>
        </pc:sldMkLst>
        <pc:extLst>
          <p:ext xmlns:p="http://schemas.openxmlformats.org/presentationml/2006/main" uri="{D6D511B9-2390-475A-947B-AFAB55BFBCF1}">
            <pc226:cmChg xmlns:pc226="http://schemas.microsoft.com/office/powerpoint/2022/06/main/command" chg="del">
              <pc226:chgData name="Astrid Somers" userId="c2e0b308-c426-4f01-af83-056d497e001d" providerId="ADAL" clId="{DF7C0D61-8265-4C25-BF24-64909F8E9818}" dt="2024-05-22T14:42:48.392" v="7640"/>
              <pc2:cmMkLst xmlns:pc2="http://schemas.microsoft.com/office/powerpoint/2019/9/main/command">
                <pc:docMk/>
                <pc:sldMk cId="1677232829" sldId="989"/>
                <pc2:cmMk id="{0DA41461-6284-46C6-BA7F-4F6C050AA65F}"/>
              </pc2:cmMkLst>
            </pc226:cmChg>
            <pc226:cmChg xmlns:pc226="http://schemas.microsoft.com/office/powerpoint/2022/06/main/command" chg="del">
              <pc226:chgData name="Astrid Somers" userId="c2e0b308-c426-4f01-af83-056d497e001d" providerId="ADAL" clId="{DF7C0D61-8265-4C25-BF24-64909F8E9818}" dt="2024-05-22T14:42:46.126" v="7639"/>
              <pc2:cmMkLst xmlns:pc2="http://schemas.microsoft.com/office/powerpoint/2019/9/main/command">
                <pc:docMk/>
                <pc:sldMk cId="1677232829" sldId="989"/>
                <pc2:cmMk id="{96CE2EA3-9B07-4878-995E-B353A611ABE9}"/>
              </pc2:cmMkLst>
            </pc226:cmChg>
          </p:ext>
        </pc:extLst>
      </pc:sldChg>
      <pc:sldChg chg="addSp delSp modSp del mod delAnim">
        <pc:chgData name="Astrid Somers" userId="c2e0b308-c426-4f01-af83-056d497e001d" providerId="ADAL" clId="{DF7C0D61-8265-4C25-BF24-64909F8E9818}" dt="2024-05-03T07:01:09.917" v="3718" actId="47"/>
        <pc:sldMkLst>
          <pc:docMk/>
          <pc:sldMk cId="2399267490" sldId="989"/>
        </pc:sldMkLst>
      </pc:sldChg>
      <pc:sldChg chg="addSp delSp modSp mod delAnim modAnim modNotesTx">
        <pc:chgData name="Astrid Somers" userId="c2e0b308-c426-4f01-af83-056d497e001d" providerId="ADAL" clId="{DF7C0D61-8265-4C25-BF24-64909F8E9818}" dt="2024-05-21T09:40:53.790" v="7349" actId="1076"/>
        <pc:sldMkLst>
          <pc:docMk/>
          <pc:sldMk cId="3392248456" sldId="990"/>
        </pc:sldMkLst>
      </pc:sldChg>
      <pc:sldChg chg="addSp delSp modSp mod">
        <pc:chgData name="Astrid Somers" userId="c2e0b308-c426-4f01-af83-056d497e001d" providerId="ADAL" clId="{DF7C0D61-8265-4C25-BF24-64909F8E9818}" dt="2024-05-23T17:17:43.182" v="7709" actId="20577"/>
        <pc:sldMkLst>
          <pc:docMk/>
          <pc:sldMk cId="1482431528" sldId="991"/>
        </pc:sldMkLst>
      </pc:sldChg>
      <pc:sldChg chg="add del setBg">
        <pc:chgData name="Astrid Somers" userId="c2e0b308-c426-4f01-af83-056d497e001d" providerId="ADAL" clId="{DF7C0D61-8265-4C25-BF24-64909F8E9818}" dt="2024-05-15T17:57:39.930" v="7096"/>
        <pc:sldMkLst>
          <pc:docMk/>
          <pc:sldMk cId="2190521215" sldId="991"/>
        </pc:sldMkLst>
      </pc:sldChg>
      <pc:sldChg chg="addSp delSp modSp add mod ord modAnim">
        <pc:chgData name="Astrid Somers" userId="c2e0b308-c426-4f01-af83-056d497e001d" providerId="ADAL" clId="{DF7C0D61-8265-4C25-BF24-64909F8E9818}" dt="2024-05-15T17:58:25.089" v="7111"/>
        <pc:sldMkLst>
          <pc:docMk/>
          <pc:sldMk cId="2601917965" sldId="992"/>
        </pc:sldMkLst>
      </pc:sldChg>
      <pc:sldChg chg="addSp delSp modSp add mod ord addAnim delAnim">
        <pc:chgData name="Astrid Somers" userId="c2e0b308-c426-4f01-af83-056d497e001d" providerId="ADAL" clId="{DF7C0D61-8265-4C25-BF24-64909F8E9818}" dt="2024-05-15T17:59:07.980" v="7126" actId="207"/>
        <pc:sldMkLst>
          <pc:docMk/>
          <pc:sldMk cId="1186325779" sldId="993"/>
        </pc:sldMkLst>
      </pc:sldChg>
      <pc:sldChg chg="add del">
        <pc:chgData name="Astrid Somers" userId="c2e0b308-c426-4f01-af83-056d497e001d" providerId="ADAL" clId="{DF7C0D61-8265-4C25-BF24-64909F8E9818}" dt="2024-05-21T09:41:47.445" v="7357" actId="2890"/>
        <pc:sldMkLst>
          <pc:docMk/>
          <pc:sldMk cId="1421874762" sldId="994"/>
        </pc:sldMkLst>
      </pc:sldChg>
      <pc:sldMasterChg chg="delSldLayout">
        <pc:chgData name="Astrid Somers" userId="c2e0b308-c426-4f01-af83-056d497e001d" providerId="ADAL" clId="{DF7C0D61-8265-4C25-BF24-64909F8E9818}" dt="2024-05-02T12:53:49.114" v="2308" actId="47"/>
        <pc:sldMasterMkLst>
          <pc:docMk/>
          <pc:sldMasterMk cId="905022687" sldId="2147483648"/>
        </pc:sldMasterMkLst>
        <pc:sldLayoutChg chg="del">
          <pc:chgData name="Astrid Somers" userId="c2e0b308-c426-4f01-af83-056d497e001d" providerId="ADAL" clId="{DF7C0D61-8265-4C25-BF24-64909F8E9818}" dt="2024-05-02T12:53:49.114" v="2308" actId="47"/>
          <pc:sldLayoutMkLst>
            <pc:docMk/>
            <pc:sldMasterMk cId="905022687" sldId="2147483648"/>
            <pc:sldLayoutMk cId="3932627286" sldId="2147483675"/>
          </pc:sldLayoutMkLst>
        </pc:sldLayoutChg>
      </pc:sldMasterChg>
    </pc:docChg>
  </pc:docChgLst>
  <pc:docChgLst>
    <pc:chgData name="Astrid Somers" userId="c2e0b308-c426-4f01-af83-056d497e001d" providerId="ADAL" clId="{33F0A4E9-47BC-4662-BBBB-59A6C5F46ADA}"/>
    <pc:docChg chg="custSel modSld">
      <pc:chgData name="Astrid Somers" userId="c2e0b308-c426-4f01-af83-056d497e001d" providerId="ADAL" clId="{33F0A4E9-47BC-4662-BBBB-59A6C5F46ADA}" dt="2025-03-26T12:53:49.161" v="24" actId="1076"/>
      <pc:docMkLst>
        <pc:docMk/>
      </pc:docMkLst>
      <pc:sldChg chg="addSp delSp modSp mod">
        <pc:chgData name="Astrid Somers" userId="c2e0b308-c426-4f01-af83-056d497e001d" providerId="ADAL" clId="{33F0A4E9-47BC-4662-BBBB-59A6C5F46ADA}" dt="2025-03-26T12:53:34.085" v="19" actId="167"/>
        <pc:sldMkLst>
          <pc:docMk/>
          <pc:sldMk cId="3011472854" sldId="256"/>
        </pc:sldMkLst>
        <pc:spChg chg="mod">
          <ac:chgData name="Astrid Somers" userId="c2e0b308-c426-4f01-af83-056d497e001d" providerId="ADAL" clId="{33F0A4E9-47BC-4662-BBBB-59A6C5F46ADA}" dt="2025-03-26T12:53:24.572" v="16" actId="20577"/>
          <ac:spMkLst>
            <pc:docMk/>
            <pc:sldMk cId="3011472854" sldId="256"/>
            <ac:spMk id="10" creationId="{ABD5F621-0616-D8C0-95AB-AA810C1D8EBF}"/>
          </ac:spMkLst>
        </pc:spChg>
        <pc:picChg chg="add mod ord">
          <ac:chgData name="Astrid Somers" userId="c2e0b308-c426-4f01-af83-056d497e001d" providerId="ADAL" clId="{33F0A4E9-47BC-4662-BBBB-59A6C5F46ADA}" dt="2025-03-26T12:53:34.085" v="19" actId="167"/>
          <ac:picMkLst>
            <pc:docMk/>
            <pc:sldMk cId="3011472854" sldId="256"/>
            <ac:picMk id="2" creationId="{F5A2E59A-128A-9929-621F-36C7402FE85D}"/>
          </ac:picMkLst>
        </pc:picChg>
        <pc:picChg chg="add mod ord">
          <ac:chgData name="Astrid Somers" userId="c2e0b308-c426-4f01-af83-056d497e001d" providerId="ADAL" clId="{33F0A4E9-47BC-4662-BBBB-59A6C5F46ADA}" dt="2025-03-26T12:53:34.085" v="19" actId="167"/>
          <ac:picMkLst>
            <pc:docMk/>
            <pc:sldMk cId="3011472854" sldId="256"/>
            <ac:picMk id="3" creationId="{53CD5589-2EB9-53DB-F0BB-D0D7AF69D4E7}"/>
          </ac:picMkLst>
        </pc:picChg>
        <pc:picChg chg="del">
          <ac:chgData name="Astrid Somers" userId="c2e0b308-c426-4f01-af83-056d497e001d" providerId="ADAL" clId="{33F0A4E9-47BC-4662-BBBB-59A6C5F46ADA}" dt="2025-03-26T12:53:25.840" v="17" actId="478"/>
          <ac:picMkLst>
            <pc:docMk/>
            <pc:sldMk cId="3011472854" sldId="256"/>
            <ac:picMk id="4" creationId="{CB809626-E592-C0E5-7769-22064341BB07}"/>
          </ac:picMkLst>
        </pc:picChg>
      </pc:sldChg>
      <pc:sldChg chg="addSp delSp modSp mod">
        <pc:chgData name="Astrid Somers" userId="c2e0b308-c426-4f01-af83-056d497e001d" providerId="ADAL" clId="{33F0A4E9-47BC-4662-BBBB-59A6C5F46ADA}" dt="2025-03-26T12:53:49.161" v="24" actId="1076"/>
        <pc:sldMkLst>
          <pc:docMk/>
          <pc:sldMk cId="3219533144" sldId="268"/>
        </pc:sldMkLst>
        <pc:spChg chg="del">
          <ac:chgData name="Astrid Somers" userId="c2e0b308-c426-4f01-af83-056d497e001d" providerId="ADAL" clId="{33F0A4E9-47BC-4662-BBBB-59A6C5F46ADA}" dt="2025-03-26T12:53:44.949" v="21" actId="478"/>
          <ac:spMkLst>
            <pc:docMk/>
            <pc:sldMk cId="3219533144" sldId="268"/>
            <ac:spMk id="10" creationId="{E39D6D61-0FEE-035F-8FF1-4C6870F82992}"/>
          </ac:spMkLst>
        </pc:spChg>
        <pc:picChg chg="add mod">
          <ac:chgData name="Astrid Somers" userId="c2e0b308-c426-4f01-af83-056d497e001d" providerId="ADAL" clId="{33F0A4E9-47BC-4662-BBBB-59A6C5F46ADA}" dt="2025-03-26T12:53:49.161" v="24" actId="1076"/>
          <ac:picMkLst>
            <pc:docMk/>
            <pc:sldMk cId="3219533144" sldId="268"/>
            <ac:picMk id="3" creationId="{119F972E-2267-FBD7-2688-AA1D181F5FC5}"/>
          </ac:picMkLst>
        </pc:picChg>
        <pc:picChg chg="del">
          <ac:chgData name="Astrid Somers" userId="c2e0b308-c426-4f01-af83-056d497e001d" providerId="ADAL" clId="{33F0A4E9-47BC-4662-BBBB-59A6C5F46ADA}" dt="2025-03-26T12:53:42.044" v="20" actId="478"/>
          <ac:picMkLst>
            <pc:docMk/>
            <pc:sldMk cId="3219533144" sldId="268"/>
            <ac:picMk id="9" creationId="{5ED84B31-C983-A35E-B771-FB4B03692D71}"/>
          </ac:picMkLst>
        </pc:picChg>
      </pc:sldChg>
    </pc:docChg>
  </pc:docChgLst>
  <pc:docChgLst>
    <pc:chgData name="Sebastiaan De Meester" userId="S::meests01@heiway.net::3f2a286e-2355-4538-97ff-5433ec0c0dc1" providerId="AD" clId="Web-{AD12CBA1-06E4-292B-2882-F50C5D0D317B}"/>
    <pc:docChg chg="mod">
      <pc:chgData name="Sebastiaan De Meester" userId="S::meests01@heiway.net::3f2a286e-2355-4538-97ff-5433ec0c0dc1" providerId="AD" clId="Web-{AD12CBA1-06E4-292B-2882-F50C5D0D317B}" dt="2024-05-29T09:17:02.516" v="1"/>
      <pc:docMkLst>
        <pc:docMk/>
      </pc:docMkLst>
      <pc:sldChg chg="addCm">
        <pc:chgData name="Sebastiaan De Meester" userId="S::meests01@heiway.net::3f2a286e-2355-4538-97ff-5433ec0c0dc1" providerId="AD" clId="Web-{AD12CBA1-06E4-292B-2882-F50C5D0D317B}" dt="2024-05-29T09:17:02.516" v="1"/>
        <pc:sldMkLst>
          <pc:docMk/>
          <pc:sldMk cId="1482431528" sldId="991"/>
        </pc:sldMkLst>
        <pc:extLst>
          <p:ext xmlns:p="http://schemas.openxmlformats.org/presentationml/2006/main" uri="{D6D511B9-2390-475A-947B-AFAB55BFBCF1}">
            <pc226:cmChg xmlns:pc226="http://schemas.microsoft.com/office/powerpoint/2022/06/main/command" chg="add">
              <pc226:chgData name="Sebastiaan De Meester" userId="S::meests01@heiway.net::3f2a286e-2355-4538-97ff-5433ec0c0dc1" providerId="AD" clId="Web-{AD12CBA1-06E4-292B-2882-F50C5D0D317B}" dt="2024-05-29T09:17:02.516" v="1"/>
              <pc2:cmMkLst xmlns:pc2="http://schemas.microsoft.com/office/powerpoint/2019/9/main/command">
                <pc:docMk/>
                <pc:sldMk cId="1482431528" sldId="991"/>
                <pc2:cmMk id="{D03AAF40-800E-40B5-B2CF-0E2649B0FFE4}"/>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277A4-27AC-4C68-99AB-17E04203857D}" type="datetimeFigureOut">
              <a:rPr lang="nl-BE" smtClean="0"/>
              <a:t>26/03/2025</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AFAFF-8B52-4602-B920-A8EC61ACAD61}" type="slidenum">
              <a:rPr lang="nl-BE" smtClean="0"/>
              <a:t>‹#›</a:t>
            </a:fld>
            <a:endParaRPr lang="nl-BE"/>
          </a:p>
        </p:txBody>
      </p:sp>
    </p:spTree>
    <p:extLst>
      <p:ext uri="{BB962C8B-B14F-4D97-AF65-F5344CB8AC3E}">
        <p14:creationId xmlns:p14="http://schemas.microsoft.com/office/powerpoint/2010/main" val="119409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114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u="sng" kern="100" dirty="0">
                <a:effectLst/>
                <a:latin typeface="Calibri" panose="020F0502020204030204" pitchFamily="34" charset="0"/>
                <a:ea typeface="Calibri" panose="020F0502020204030204" pitchFamily="34" charset="0"/>
                <a:cs typeface="Times New Roman" panose="02020603050405020304" pitchFamily="18" charset="0"/>
              </a:rPr>
              <a:t>Correct answer B, C, D &amp; E:</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should contact the local designated contact point when someone reports witnessing verbal or physical violence, or when you yourself are a victim. Additionally, you should contact the designated contact point if you witness unwanted harassment or if you see someone reacting poorly. In the above cases, it is good to inform the contact point so that they can handle the situation professionally.</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16</a:t>
            </a:fld>
            <a:endParaRPr lang="nl-BE"/>
          </a:p>
        </p:txBody>
      </p:sp>
    </p:spTree>
    <p:extLst>
      <p:ext uri="{BB962C8B-B14F-4D97-AF65-F5344CB8AC3E}">
        <p14:creationId xmlns:p14="http://schemas.microsoft.com/office/powerpoint/2010/main" val="171323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BE" sz="1200" u="sng" kern="100" dirty="0">
                <a:effectLst/>
                <a:latin typeface="Calibri" panose="020F0502020204030204" pitchFamily="34" charset="0"/>
                <a:ea typeface="Calibri" panose="020F0502020204030204" pitchFamily="34" charset="0"/>
                <a:cs typeface="Times New Roman" panose="02020603050405020304" pitchFamily="18" charset="0"/>
              </a:rPr>
              <a:t>Correct </a:t>
            </a:r>
            <a:r>
              <a:rPr lang="nl-BE" sz="1200" u="sng" kern="100" dirty="0" err="1">
                <a:effectLst/>
                <a:latin typeface="Calibri" panose="020F0502020204030204" pitchFamily="34" charset="0"/>
                <a:ea typeface="Calibri" panose="020F0502020204030204" pitchFamily="34" charset="0"/>
                <a:cs typeface="Times New Roman" panose="02020603050405020304" pitchFamily="18" charset="0"/>
              </a:rPr>
              <a:t>answer</a:t>
            </a:r>
            <a:r>
              <a:rPr lang="nl-BE" sz="1200" u="sng" kern="100" dirty="0">
                <a:effectLst/>
                <a:latin typeface="Calibri" panose="020F0502020204030204" pitchFamily="34" charset="0"/>
                <a:ea typeface="Calibri" panose="020F0502020204030204" pitchFamily="34" charset="0"/>
                <a:cs typeface="Times New Roman" panose="02020603050405020304" pitchFamily="18" charset="0"/>
              </a:rPr>
              <a:t> B &amp; C</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you're unsure what to do, it's okay to approach your supervisor to find a solution together. It's also a good response to talk to both parties involved and gather information before drawing conclusions, as you were at a distance. Once the situation is clarified, evaluate the perpetrator's behavior for appropriate follow-up.</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17</a:t>
            </a:fld>
            <a:endParaRPr lang="nl-BE"/>
          </a:p>
        </p:txBody>
      </p:sp>
    </p:spTree>
    <p:extLst>
      <p:ext uri="{BB962C8B-B14F-4D97-AF65-F5344CB8AC3E}">
        <p14:creationId xmlns:p14="http://schemas.microsoft.com/office/powerpoint/2010/main" val="400478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37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AFAFF-8B52-4602-B920-A8EC61ACAD6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07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7</a:t>
            </a:fld>
            <a:endParaRPr lang="nl-BE"/>
          </a:p>
        </p:txBody>
      </p:sp>
    </p:spTree>
    <p:extLst>
      <p:ext uri="{BB962C8B-B14F-4D97-AF65-F5344CB8AC3E}">
        <p14:creationId xmlns:p14="http://schemas.microsoft.com/office/powerpoint/2010/main" val="37212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10</a:t>
            </a:fld>
            <a:endParaRPr lang="nl-BE"/>
          </a:p>
        </p:txBody>
      </p:sp>
    </p:spTree>
    <p:extLst>
      <p:ext uri="{BB962C8B-B14F-4D97-AF65-F5344CB8AC3E}">
        <p14:creationId xmlns:p14="http://schemas.microsoft.com/office/powerpoint/2010/main" val="79391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kern="100" dirty="0">
                <a:effectLst/>
                <a:latin typeface="Calibri" panose="020F0502020204030204" pitchFamily="34" charset="0"/>
                <a:ea typeface="Calibri" panose="020F0502020204030204" pitchFamily="34" charset="0"/>
                <a:cs typeface="Times New Roman" panose="02020603050405020304" pitchFamily="18" charset="0"/>
              </a:rPr>
              <a:t>Correct answer A &amp; C:</a:t>
            </a:r>
            <a:endParaRPr lang="nl-BE"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 feel comfortable addressing the group, it is very good to do so. If you do not feel comfortable and you discuss it with your supervisor, that is also a correct action. It is important to inform the group that such behavior can be offensive to the individuals involved.</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12</a:t>
            </a:fld>
            <a:endParaRPr lang="nl-BE"/>
          </a:p>
        </p:txBody>
      </p:sp>
    </p:spTree>
    <p:extLst>
      <p:ext uri="{BB962C8B-B14F-4D97-AF65-F5344CB8AC3E}">
        <p14:creationId xmlns:p14="http://schemas.microsoft.com/office/powerpoint/2010/main" val="80081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kern="100" dirty="0">
                <a:effectLst/>
                <a:latin typeface="Calibri" panose="020F0502020204030204" pitchFamily="34" charset="0"/>
                <a:ea typeface="Calibri" panose="020F0502020204030204" pitchFamily="34" charset="0"/>
                <a:cs typeface="Times New Roman" panose="02020603050405020304" pitchFamily="18" charset="0"/>
              </a:rPr>
              <a:t>Correct answer C:</a:t>
            </a:r>
            <a:endParaRPr lang="nl-BE"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need to explain to the person why you can't serve them alcohol anymore. Additionally, it's good to inform the designated contact point, who can handle the situation professionally.</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13</a:t>
            </a:fld>
            <a:endParaRPr lang="nl-BE"/>
          </a:p>
        </p:txBody>
      </p:sp>
    </p:spTree>
    <p:extLst>
      <p:ext uri="{BB962C8B-B14F-4D97-AF65-F5344CB8AC3E}">
        <p14:creationId xmlns:p14="http://schemas.microsoft.com/office/powerpoint/2010/main" val="241877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u="sng" kern="100" dirty="0">
                <a:effectLst/>
                <a:latin typeface="Calibri" panose="020F0502020204030204" pitchFamily="34" charset="0"/>
                <a:ea typeface="Calibri" panose="020F0502020204030204" pitchFamily="34" charset="0"/>
                <a:cs typeface="Times New Roman" panose="02020603050405020304" pitchFamily="18" charset="0"/>
              </a:rPr>
              <a:t>Correct answer A &amp; C:</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 feel comfortable approaching the group, it is a good response. If you don't feel comfortable and you report it to the designated contact point, that is also a correct action. It is important to inform the group that such behavior can be hurtful to the individuals involved.</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14</a:t>
            </a:fld>
            <a:endParaRPr lang="nl-BE"/>
          </a:p>
        </p:txBody>
      </p:sp>
    </p:spTree>
    <p:extLst>
      <p:ext uri="{BB962C8B-B14F-4D97-AF65-F5344CB8AC3E}">
        <p14:creationId xmlns:p14="http://schemas.microsoft.com/office/powerpoint/2010/main" val="766982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u="sng" kern="100" dirty="0">
                <a:effectLst/>
                <a:latin typeface="Calibri" panose="020F0502020204030204" pitchFamily="34" charset="0"/>
                <a:ea typeface="Calibri" panose="020F0502020204030204" pitchFamily="34" charset="0"/>
                <a:cs typeface="Times New Roman" panose="02020603050405020304" pitchFamily="18" charset="0"/>
              </a:rPr>
              <a:t>Correct answer C:</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only correct thing to do is approach the person and inquire about their well-being. If necessary, you can accompany the person to the designated contact point, where they will provide appropriate support.</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8D0AFAFF-8B52-4602-B920-A8EC61ACAD61}" type="slidenum">
              <a:rPr lang="nl-BE" smtClean="0"/>
              <a:t>15</a:t>
            </a:fld>
            <a:endParaRPr lang="nl-BE"/>
          </a:p>
        </p:txBody>
      </p:sp>
    </p:spTree>
    <p:extLst>
      <p:ext uri="{BB962C8B-B14F-4D97-AF65-F5344CB8AC3E}">
        <p14:creationId xmlns:p14="http://schemas.microsoft.com/office/powerpoint/2010/main" val="381967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B397-B14A-EF9D-84CF-85F44C06D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36BD4A91-0F57-5322-5F61-9943092D4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F8DE0080-96F4-FDB7-E13F-4FDADA4F3AE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F275461E-D11C-59F1-EEF3-A978AC935F2F}"/>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D19E86B9-0B84-6F71-8CDB-8D21BD9BC0DD}"/>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3611505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AA3D-B7CD-4E8C-B496-9185B05808E8}"/>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9BBDA3A2-C73E-5AF8-4293-09E34AC90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A1F94DA-1A9F-EA93-BADF-A9DFBC85B4F5}"/>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1F8E58E2-3431-97BD-78DB-6B0E508A6EC8}"/>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18B78E5-4480-9554-745A-37240705F924}"/>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112849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1BBFA-EC45-1BB6-9983-1CC9DB1908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986F5E69-89AD-5595-F546-3FFA3C1A3F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85635C49-29B9-6A28-8DDD-49A182593F51}"/>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A6738992-DB3B-1FCF-8C71-3168410C8BAC}"/>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5D50F7AD-2A8F-4D9F-5A69-CE454AC5B15A}"/>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386518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pic>
        <p:nvPicPr>
          <p:cNvPr id="7" name="Picture 2" descr="Picture 2">
            <a:extLst>
              <a:ext uri="{FF2B5EF4-FFF2-40B4-BE49-F238E27FC236}">
                <a16:creationId xmlns:a16="http://schemas.microsoft.com/office/drawing/2014/main" id="{D346E6B1-5F0C-6740-AAAD-4796ECC986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1097458">
            <a:off x="11593216" y="-2599260"/>
            <a:ext cx="999465" cy="5573706"/>
          </a:xfrm>
          <a:prstGeom prst="rect">
            <a:avLst/>
          </a:prstGeom>
          <a:ln w="12700">
            <a:miter lim="400000"/>
          </a:ln>
        </p:spPr>
      </p:pic>
      <p:pic>
        <p:nvPicPr>
          <p:cNvPr id="8" name="Tape2.png" descr="Tape2.png">
            <a:extLst>
              <a:ext uri="{FF2B5EF4-FFF2-40B4-BE49-F238E27FC236}">
                <a16:creationId xmlns:a16="http://schemas.microsoft.com/office/drawing/2014/main" id="{10F8B2C4-0C16-7D44-B960-543A299C3F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0858961">
            <a:off x="11365147" y="-2171441"/>
            <a:ext cx="1224581" cy="4342882"/>
          </a:xfrm>
          <a:prstGeom prst="rect">
            <a:avLst/>
          </a:prstGeom>
          <a:ln w="12700">
            <a:miter lim="400000"/>
          </a:ln>
        </p:spPr>
      </p:pic>
      <p:pic>
        <p:nvPicPr>
          <p:cNvPr id="9" name="Picture 2" descr="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1097458">
            <a:off x="-246039" y="3426252"/>
            <a:ext cx="828505" cy="4620326"/>
          </a:xfrm>
          <a:prstGeom prst="rect">
            <a:avLst/>
          </a:prstGeom>
          <a:ln w="12700">
            <a:miter lim="400000"/>
          </a:ln>
        </p:spPr>
      </p:pic>
    </p:spTree>
    <p:extLst>
      <p:ext uri="{BB962C8B-B14F-4D97-AF65-F5344CB8AC3E}">
        <p14:creationId xmlns:p14="http://schemas.microsoft.com/office/powerpoint/2010/main" val="11520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15434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1888768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231300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734C3731-C3FB-4367-8FA5-B17A28F3EA38}" type="datetimeFigureOut">
              <a:rPr lang="nl-NL" smtClean="0"/>
              <a:t>26-3-2025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099441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734C3731-C3FB-4367-8FA5-B17A28F3EA38}" type="datetimeFigureOut">
              <a:rPr lang="nl-NL" smtClean="0"/>
              <a:t>26-3-2025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4032298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C3731-C3FB-4367-8FA5-B17A28F3EA38}" type="datetimeFigureOut">
              <a:rPr lang="nl-NL" smtClean="0"/>
              <a:t>26-3-2025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7783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249868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F819-6910-33EF-879B-DBF6B33E8D4C}"/>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5117398F-6FF4-5BC0-C1D8-4FD598C2C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6D46E31A-9A8F-0BA0-8C8F-049BD2B54C8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5A7B4A8B-48F9-D3DE-03E2-47512F2BA67B}"/>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551B8A13-014B-235A-66F6-56D273623A77}"/>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1479495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C3731-C3FB-4367-8FA5-B17A28F3EA3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4146852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3592906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34C3731-C3FB-4367-8FA5-B17A28F3EA3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7F840F8-F77D-47B7-A859-9F2758724871}" type="slidenum">
              <a:rPr lang="nl-NL" smtClean="0"/>
              <a:t>‹#›</a:t>
            </a:fld>
            <a:endParaRPr lang="nl-NL"/>
          </a:p>
        </p:txBody>
      </p:sp>
    </p:spTree>
    <p:extLst>
      <p:ext uri="{BB962C8B-B14F-4D97-AF65-F5344CB8AC3E}">
        <p14:creationId xmlns:p14="http://schemas.microsoft.com/office/powerpoint/2010/main" val="331990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2_Clients_001">
    <p:spTree>
      <p:nvGrpSpPr>
        <p:cNvPr id="1" name=""/>
        <p:cNvGrpSpPr/>
        <p:nvPr/>
      </p:nvGrpSpPr>
      <p:grpSpPr>
        <a:xfrm>
          <a:off x="0" y="0"/>
          <a:ext cx="0" cy="0"/>
          <a:chOff x="0" y="0"/>
          <a:chExt cx="0" cy="0"/>
        </a:xfrm>
      </p:grpSpPr>
      <p:pic>
        <p:nvPicPr>
          <p:cNvPr id="52" name="bg.png" descr="bg.pn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53" name="bg2.png" descr="bg2.pn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54" name="bg3.png" descr="bg3.png"/>
          <p:cNvPicPr>
            <a:picLocks noChangeAspect="1"/>
          </p:cNvPicPr>
          <p:nvPr/>
        </p:nvPicPr>
        <p:blipFill>
          <a:blip r:embed="rId4"/>
          <a:stretch>
            <a:fillRect/>
          </a:stretch>
        </p:blipFill>
        <p:spPr>
          <a:xfrm>
            <a:off x="0" y="0"/>
            <a:ext cx="12192000" cy="6858000"/>
          </a:xfrm>
          <a:prstGeom prst="rect">
            <a:avLst/>
          </a:prstGeom>
          <a:ln w="12700">
            <a:miter lim="400000"/>
          </a:ln>
        </p:spPr>
      </p:pic>
      <p:pic>
        <p:nvPicPr>
          <p:cNvPr id="55" name="Layer 5.jpg" descr="Layer 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669673" y="1290604"/>
            <a:ext cx="4979988" cy="5453063"/>
          </a:xfrm>
          <a:custGeom>
            <a:avLst/>
            <a:gdLst/>
            <a:ahLst/>
            <a:cxnLst>
              <a:cxn ang="0">
                <a:pos x="wd2" y="hd2"/>
              </a:cxn>
              <a:cxn ang="5400000">
                <a:pos x="wd2" y="hd2"/>
              </a:cxn>
              <a:cxn ang="10800000">
                <a:pos x="wd2" y="hd2"/>
              </a:cxn>
              <a:cxn ang="16200000">
                <a:pos x="wd2" y="hd2"/>
              </a:cxn>
            </a:cxnLst>
            <a:rect l="0" t="0" r="r" b="b"/>
            <a:pathLst>
              <a:path w="21600" h="21600" extrusionOk="0">
                <a:moveTo>
                  <a:pt x="21120" y="0"/>
                </a:moveTo>
                <a:lnTo>
                  <a:pt x="18985" y="2181"/>
                </a:lnTo>
                <a:lnTo>
                  <a:pt x="17469" y="3415"/>
                </a:lnTo>
                <a:lnTo>
                  <a:pt x="16629" y="4432"/>
                </a:lnTo>
                <a:lnTo>
                  <a:pt x="16056" y="4809"/>
                </a:lnTo>
                <a:lnTo>
                  <a:pt x="14892" y="5390"/>
                </a:lnTo>
                <a:lnTo>
                  <a:pt x="13991" y="6342"/>
                </a:lnTo>
                <a:lnTo>
                  <a:pt x="12514" y="7126"/>
                </a:lnTo>
                <a:lnTo>
                  <a:pt x="10510" y="8940"/>
                </a:lnTo>
                <a:lnTo>
                  <a:pt x="9842" y="9506"/>
                </a:lnTo>
                <a:lnTo>
                  <a:pt x="9149" y="10692"/>
                </a:lnTo>
                <a:lnTo>
                  <a:pt x="8665" y="11058"/>
                </a:lnTo>
                <a:lnTo>
                  <a:pt x="8152" y="12232"/>
                </a:lnTo>
                <a:lnTo>
                  <a:pt x="7078" y="13443"/>
                </a:lnTo>
                <a:lnTo>
                  <a:pt x="6447" y="14310"/>
                </a:lnTo>
                <a:lnTo>
                  <a:pt x="5999" y="15484"/>
                </a:lnTo>
                <a:lnTo>
                  <a:pt x="5332" y="16327"/>
                </a:lnTo>
                <a:lnTo>
                  <a:pt x="4723" y="16837"/>
                </a:lnTo>
                <a:lnTo>
                  <a:pt x="3878" y="17605"/>
                </a:lnTo>
                <a:lnTo>
                  <a:pt x="3366" y="18565"/>
                </a:lnTo>
                <a:lnTo>
                  <a:pt x="2394" y="19115"/>
                </a:lnTo>
                <a:lnTo>
                  <a:pt x="1921" y="19803"/>
                </a:lnTo>
                <a:lnTo>
                  <a:pt x="1323" y="20285"/>
                </a:lnTo>
                <a:lnTo>
                  <a:pt x="0" y="21600"/>
                </a:lnTo>
                <a:lnTo>
                  <a:pt x="21600" y="21600"/>
                </a:lnTo>
                <a:lnTo>
                  <a:pt x="21120" y="0"/>
                </a:lnTo>
                <a:close/>
              </a:path>
            </a:pathLst>
          </a:custGeom>
          <a:ln w="12700">
            <a:miter lim="400000"/>
          </a:ln>
        </p:spPr>
      </p:pic>
      <p:pic>
        <p:nvPicPr>
          <p:cNvPr id="56" name="Afbeelding 4" descr="Afbeelding 4"/>
          <p:cNvPicPr>
            <a:picLocks noChangeAspect="1"/>
          </p:cNvPicPr>
          <p:nvPr/>
        </p:nvPicPr>
        <p:blipFill>
          <a:blip r:embed="rId6"/>
          <a:stretch>
            <a:fillRect/>
          </a:stretch>
        </p:blipFill>
        <p:spPr>
          <a:xfrm>
            <a:off x="12470130" y="0"/>
            <a:ext cx="12192004" cy="6858000"/>
          </a:xfrm>
          <a:prstGeom prst="rect">
            <a:avLst/>
          </a:prstGeom>
          <a:ln w="12700">
            <a:miter lim="400000"/>
          </a:ln>
        </p:spPr>
      </p:pic>
      <p:pic>
        <p:nvPicPr>
          <p:cNvPr id="57" name="Tear.png" descr="Tea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718882">
            <a:off x="11199924" y="2901873"/>
            <a:ext cx="7676312" cy="2859295"/>
          </a:xfrm>
          <a:prstGeom prst="rect">
            <a:avLst/>
          </a:prstGeom>
          <a:ln w="12700">
            <a:miter lim="400000"/>
          </a:ln>
        </p:spPr>
      </p:pic>
      <p:sp>
        <p:nvSpPr>
          <p:cNvPr id="59" name="Title Text"/>
          <p:cNvSpPr txBox="1">
            <a:spLocks noGrp="1"/>
          </p:cNvSpPr>
          <p:nvPr>
            <p:ph type="title"/>
          </p:nvPr>
        </p:nvSpPr>
        <p:spPr>
          <a:xfrm>
            <a:off x="807537" y="536712"/>
            <a:ext cx="5459502" cy="695741"/>
          </a:xfrm>
          <a:prstGeom prst="rect">
            <a:avLst/>
          </a:prstGeom>
        </p:spPr>
        <p:txBody>
          <a:bodyPr/>
          <a:lstStyle/>
          <a:p>
            <a:r>
              <a:t>Title Text</a:t>
            </a:r>
          </a:p>
        </p:txBody>
      </p:sp>
      <p:sp>
        <p:nvSpPr>
          <p:cNvPr id="6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011111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AutoShape 74"/>
          <p:cNvSpPr>
            <a:spLocks/>
          </p:cNvSpPr>
          <p:nvPr userDrawn="1"/>
        </p:nvSpPr>
        <p:spPr bwMode="auto">
          <a:xfrm>
            <a:off x="732675" y="6159816"/>
            <a:ext cx="10716849" cy="36000"/>
          </a:xfrm>
          <a:custGeom>
            <a:avLst/>
            <a:gdLst>
              <a:gd name="T0" fmla="*/ 20994 w 21600"/>
              <a:gd name="T1" fmla="*/ 4943 h 20357"/>
              <a:gd name="T2" fmla="*/ 20855 w 21600"/>
              <a:gd name="T3" fmla="*/ 3770 h 20357"/>
              <a:gd name="T4" fmla="*/ 20102 w 21600"/>
              <a:gd name="T5" fmla="*/ 4409 h 20357"/>
              <a:gd name="T6" fmla="*/ 19759 w 21600"/>
              <a:gd name="T7" fmla="*/ 4943 h 20357"/>
              <a:gd name="T8" fmla="*/ 19333 w 21600"/>
              <a:gd name="T9" fmla="*/ 4943 h 20357"/>
              <a:gd name="T10" fmla="*/ 17785 w 21600"/>
              <a:gd name="T11" fmla="*/ 4943 h 20357"/>
              <a:gd name="T12" fmla="*/ 17526 w 21600"/>
              <a:gd name="T13" fmla="*/ 4258 h 20357"/>
              <a:gd name="T14" fmla="*/ 17180 w 21600"/>
              <a:gd name="T15" fmla="*/ 4943 h 20357"/>
              <a:gd name="T16" fmla="*/ 16490 w 21600"/>
              <a:gd name="T17" fmla="*/ 4082 h 20357"/>
              <a:gd name="T18" fmla="*/ 15676 w 21600"/>
              <a:gd name="T19" fmla="*/ 4943 h 20357"/>
              <a:gd name="T20" fmla="*/ 14169 w 21600"/>
              <a:gd name="T21" fmla="*/ 4943 h 20357"/>
              <a:gd name="T22" fmla="*/ 13770 w 21600"/>
              <a:gd name="T23" fmla="*/ 0 h 20357"/>
              <a:gd name="T24" fmla="*/ 13453 w 21600"/>
              <a:gd name="T25" fmla="*/ 807 h 20357"/>
              <a:gd name="T26" fmla="*/ 12290 w 21600"/>
              <a:gd name="T27" fmla="*/ 2543 h 20357"/>
              <a:gd name="T28" fmla="*/ 12027 w 21600"/>
              <a:gd name="T29" fmla="*/ 2411 h 20357"/>
              <a:gd name="T30" fmla="*/ 11202 w 21600"/>
              <a:gd name="T31" fmla="*/ 1124 h 20357"/>
              <a:gd name="T32" fmla="*/ 9507 w 21600"/>
              <a:gd name="T33" fmla="*/ 3379 h 20357"/>
              <a:gd name="T34" fmla="*/ 8471 w 21600"/>
              <a:gd name="T35" fmla="*/ 2301 h 20357"/>
              <a:gd name="T36" fmla="*/ 7871 w 21600"/>
              <a:gd name="T37" fmla="*/ 644 h 20357"/>
              <a:gd name="T38" fmla="*/ 6985 w 21600"/>
              <a:gd name="T39" fmla="*/ 3343 h 20357"/>
              <a:gd name="T40" fmla="*/ 6397 w 21600"/>
              <a:gd name="T41" fmla="*/ 2990 h 20357"/>
              <a:gd name="T42" fmla="*/ 5666 w 21600"/>
              <a:gd name="T43" fmla="*/ 4943 h 20357"/>
              <a:gd name="T44" fmla="*/ 5013 w 21600"/>
              <a:gd name="T45" fmla="*/ 3458 h 20357"/>
              <a:gd name="T46" fmla="*/ 4682 w 21600"/>
              <a:gd name="T47" fmla="*/ 2265 h 20357"/>
              <a:gd name="T48" fmla="*/ 4023 w 21600"/>
              <a:gd name="T49" fmla="*/ 4943 h 20357"/>
              <a:gd name="T50" fmla="*/ 3526 w 21600"/>
              <a:gd name="T51" fmla="*/ 4943 h 20357"/>
              <a:gd name="T52" fmla="*/ 21 w 21600"/>
              <a:gd name="T53" fmla="*/ 8882 h 20357"/>
              <a:gd name="T54" fmla="*/ 1346 w 21600"/>
              <a:gd name="T55" fmla="*/ 15865 h 20357"/>
              <a:gd name="T56" fmla="*/ 2075 w 21600"/>
              <a:gd name="T57" fmla="*/ 18912 h 20357"/>
              <a:gd name="T58" fmla="*/ 2480 w 21600"/>
              <a:gd name="T59" fmla="*/ 18641 h 20357"/>
              <a:gd name="T60" fmla="*/ 2359 w 21600"/>
              <a:gd name="T61" fmla="*/ 16603 h 20357"/>
              <a:gd name="T62" fmla="*/ 3086 w 21600"/>
              <a:gd name="T63" fmla="*/ 15436 h 20357"/>
              <a:gd name="T64" fmla="*/ 3175 w 21600"/>
              <a:gd name="T65" fmla="*/ 12197 h 20357"/>
              <a:gd name="T66" fmla="*/ 3131 w 21600"/>
              <a:gd name="T67" fmla="*/ 15630 h 20357"/>
              <a:gd name="T68" fmla="*/ 3250 w 21600"/>
              <a:gd name="T69" fmla="*/ 18900 h 20357"/>
              <a:gd name="T70" fmla="*/ 4192 w 21600"/>
              <a:gd name="T71" fmla="*/ 15322 h 20357"/>
              <a:gd name="T72" fmla="*/ 4476 w 21600"/>
              <a:gd name="T73" fmla="*/ 15607 h 20357"/>
              <a:gd name="T74" fmla="*/ 5816 w 21600"/>
              <a:gd name="T75" fmla="*/ 18963 h 20357"/>
              <a:gd name="T76" fmla="*/ 6008 w 21600"/>
              <a:gd name="T77" fmla="*/ 18028 h 20357"/>
              <a:gd name="T78" fmla="*/ 6858 w 21600"/>
              <a:gd name="T79" fmla="*/ 15447 h 20357"/>
              <a:gd name="T80" fmla="*/ 8513 w 21600"/>
              <a:gd name="T81" fmla="*/ 15854 h 20357"/>
              <a:gd name="T82" fmla="*/ 8746 w 21600"/>
              <a:gd name="T83" fmla="*/ 17580 h 20357"/>
              <a:gd name="T84" fmla="*/ 9176 w 21600"/>
              <a:gd name="T85" fmla="*/ 18046 h 20357"/>
              <a:gd name="T86" fmla="*/ 9616 w 21600"/>
              <a:gd name="T87" fmla="*/ 19107 h 20357"/>
              <a:gd name="T88" fmla="*/ 10302 w 21600"/>
              <a:gd name="T89" fmla="*/ 15054 h 20357"/>
              <a:gd name="T90" fmla="*/ 10620 w 21600"/>
              <a:gd name="T91" fmla="*/ 18900 h 20357"/>
              <a:gd name="T92" fmla="*/ 11696 w 21600"/>
              <a:gd name="T93" fmla="*/ 17718 h 20357"/>
              <a:gd name="T94" fmla="*/ 12311 w 21600"/>
              <a:gd name="T95" fmla="*/ 14661 h 20357"/>
              <a:gd name="T96" fmla="*/ 13226 w 21600"/>
              <a:gd name="T97" fmla="*/ 17781 h 20357"/>
              <a:gd name="T98" fmla="*/ 14805 w 21600"/>
              <a:gd name="T99" fmla="*/ 19537 h 20357"/>
              <a:gd name="T100" fmla="*/ 16284 w 21600"/>
              <a:gd name="T101" fmla="*/ 20346 h 20357"/>
              <a:gd name="T102" fmla="*/ 17527 w 21600"/>
              <a:gd name="T103" fmla="*/ 18372 h 20357"/>
              <a:gd name="T104" fmla="*/ 18039 w 21600"/>
              <a:gd name="T105" fmla="*/ 18972 h 20357"/>
              <a:gd name="T106" fmla="*/ 19081 w 21600"/>
              <a:gd name="T107" fmla="*/ 16977 h 20357"/>
              <a:gd name="T108" fmla="*/ 20482 w 21600"/>
              <a:gd name="T109" fmla="*/ 15421 h 20357"/>
              <a:gd name="T110" fmla="*/ 21398 w 21600"/>
              <a:gd name="T111" fmla="*/ 16288 h 20357"/>
              <a:gd name="T112" fmla="*/ 21600 w 21600"/>
              <a:gd name="T113" fmla="*/ 4943 h 20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00" h="20357">
                <a:moveTo>
                  <a:pt x="21600" y="4943"/>
                </a:moveTo>
                <a:lnTo>
                  <a:pt x="21064" y="4943"/>
                </a:lnTo>
                <a:cubicBezTo>
                  <a:pt x="21057" y="4930"/>
                  <a:pt x="21050" y="4922"/>
                  <a:pt x="21042" y="4943"/>
                </a:cubicBezTo>
                <a:lnTo>
                  <a:pt x="20994" y="4943"/>
                </a:lnTo>
                <a:cubicBezTo>
                  <a:pt x="20962" y="4169"/>
                  <a:pt x="20997" y="3027"/>
                  <a:pt x="20955" y="2564"/>
                </a:cubicBezTo>
                <a:cubicBezTo>
                  <a:pt x="20829" y="4011"/>
                  <a:pt x="20818" y="1034"/>
                  <a:pt x="20685" y="2230"/>
                </a:cubicBezTo>
                <a:cubicBezTo>
                  <a:pt x="20723" y="3730"/>
                  <a:pt x="20730" y="3363"/>
                  <a:pt x="20636" y="4826"/>
                </a:cubicBezTo>
                <a:lnTo>
                  <a:pt x="20855" y="3770"/>
                </a:lnTo>
                <a:lnTo>
                  <a:pt x="20780" y="4943"/>
                </a:lnTo>
                <a:lnTo>
                  <a:pt x="20584" y="4943"/>
                </a:lnTo>
                <a:lnTo>
                  <a:pt x="20585" y="3435"/>
                </a:lnTo>
                <a:cubicBezTo>
                  <a:pt x="20428" y="1781"/>
                  <a:pt x="20306" y="5342"/>
                  <a:pt x="20102" y="4409"/>
                </a:cubicBezTo>
                <a:lnTo>
                  <a:pt x="20156" y="4943"/>
                </a:lnTo>
                <a:lnTo>
                  <a:pt x="19970" y="4943"/>
                </a:lnTo>
                <a:cubicBezTo>
                  <a:pt x="19958" y="4327"/>
                  <a:pt x="19932" y="3938"/>
                  <a:pt x="19912" y="3392"/>
                </a:cubicBezTo>
                <a:cubicBezTo>
                  <a:pt x="19915" y="4185"/>
                  <a:pt x="19803" y="3557"/>
                  <a:pt x="19759" y="4943"/>
                </a:cubicBezTo>
                <a:lnTo>
                  <a:pt x="19697" y="4943"/>
                </a:lnTo>
                <a:lnTo>
                  <a:pt x="19653" y="4153"/>
                </a:lnTo>
                <a:cubicBezTo>
                  <a:pt x="19592" y="3903"/>
                  <a:pt x="19550" y="4331"/>
                  <a:pt x="19514" y="4943"/>
                </a:cubicBezTo>
                <a:lnTo>
                  <a:pt x="19333" y="4943"/>
                </a:lnTo>
                <a:cubicBezTo>
                  <a:pt x="19341" y="4650"/>
                  <a:pt x="19357" y="4365"/>
                  <a:pt x="19389" y="4073"/>
                </a:cubicBezTo>
                <a:cubicBezTo>
                  <a:pt x="19336" y="4060"/>
                  <a:pt x="19288" y="3833"/>
                  <a:pt x="19287" y="4694"/>
                </a:cubicBezTo>
                <a:cubicBezTo>
                  <a:pt x="19274" y="4357"/>
                  <a:pt x="19245" y="4626"/>
                  <a:pt x="19212" y="4943"/>
                </a:cubicBezTo>
                <a:lnTo>
                  <a:pt x="17785" y="4943"/>
                </a:lnTo>
                <a:cubicBezTo>
                  <a:pt x="17757" y="4296"/>
                  <a:pt x="17710" y="4640"/>
                  <a:pt x="17659" y="4943"/>
                </a:cubicBezTo>
                <a:lnTo>
                  <a:pt x="17528" y="4943"/>
                </a:lnTo>
                <a:cubicBezTo>
                  <a:pt x="17518" y="4833"/>
                  <a:pt x="17509" y="4697"/>
                  <a:pt x="17499" y="4499"/>
                </a:cubicBezTo>
                <a:lnTo>
                  <a:pt x="17526" y="4258"/>
                </a:lnTo>
                <a:cubicBezTo>
                  <a:pt x="17472" y="3360"/>
                  <a:pt x="17401" y="4266"/>
                  <a:pt x="17321" y="4943"/>
                </a:cubicBezTo>
                <a:lnTo>
                  <a:pt x="17183" y="4943"/>
                </a:lnTo>
                <a:cubicBezTo>
                  <a:pt x="17183" y="4928"/>
                  <a:pt x="17183" y="4911"/>
                  <a:pt x="17183" y="4897"/>
                </a:cubicBezTo>
                <a:cubicBezTo>
                  <a:pt x="17182" y="4913"/>
                  <a:pt x="17181" y="4927"/>
                  <a:pt x="17180" y="4943"/>
                </a:cubicBezTo>
                <a:lnTo>
                  <a:pt x="16671" y="4943"/>
                </a:lnTo>
                <a:cubicBezTo>
                  <a:pt x="16630" y="3940"/>
                  <a:pt x="16579" y="4597"/>
                  <a:pt x="16533" y="4943"/>
                </a:cubicBezTo>
                <a:lnTo>
                  <a:pt x="16483" y="4943"/>
                </a:lnTo>
                <a:lnTo>
                  <a:pt x="16490" y="4082"/>
                </a:lnTo>
                <a:cubicBezTo>
                  <a:pt x="16432" y="4188"/>
                  <a:pt x="16394" y="4535"/>
                  <a:pt x="16361" y="4943"/>
                </a:cubicBezTo>
                <a:lnTo>
                  <a:pt x="15826" y="4943"/>
                </a:lnTo>
                <a:cubicBezTo>
                  <a:pt x="15844" y="4758"/>
                  <a:pt x="15860" y="4575"/>
                  <a:pt x="15875" y="4387"/>
                </a:cubicBezTo>
                <a:cubicBezTo>
                  <a:pt x="15829" y="4374"/>
                  <a:pt x="15738" y="4470"/>
                  <a:pt x="15676" y="4943"/>
                </a:cubicBezTo>
                <a:lnTo>
                  <a:pt x="15061" y="4943"/>
                </a:lnTo>
                <a:cubicBezTo>
                  <a:pt x="15012" y="4684"/>
                  <a:pt x="14969" y="4210"/>
                  <a:pt x="14945" y="3246"/>
                </a:cubicBezTo>
                <a:cubicBezTo>
                  <a:pt x="14712" y="5027"/>
                  <a:pt x="14483" y="2488"/>
                  <a:pt x="14212" y="2773"/>
                </a:cubicBezTo>
                <a:cubicBezTo>
                  <a:pt x="14281" y="5487"/>
                  <a:pt x="14208" y="4323"/>
                  <a:pt x="14169" y="4943"/>
                </a:cubicBezTo>
                <a:lnTo>
                  <a:pt x="13913" y="4943"/>
                </a:lnTo>
                <a:lnTo>
                  <a:pt x="13865" y="4361"/>
                </a:lnTo>
                <a:cubicBezTo>
                  <a:pt x="13819" y="3242"/>
                  <a:pt x="13925" y="3513"/>
                  <a:pt x="13919" y="2651"/>
                </a:cubicBezTo>
                <a:cubicBezTo>
                  <a:pt x="13781" y="2356"/>
                  <a:pt x="13861" y="1021"/>
                  <a:pt x="13770" y="0"/>
                </a:cubicBezTo>
                <a:cubicBezTo>
                  <a:pt x="13788" y="1375"/>
                  <a:pt x="13721" y="1969"/>
                  <a:pt x="13643" y="1444"/>
                </a:cubicBezTo>
                <a:lnTo>
                  <a:pt x="13754" y="3218"/>
                </a:lnTo>
                <a:cubicBezTo>
                  <a:pt x="13560" y="5264"/>
                  <a:pt x="13587" y="-10"/>
                  <a:pt x="13392" y="2017"/>
                </a:cubicBezTo>
                <a:lnTo>
                  <a:pt x="13453" y="807"/>
                </a:lnTo>
                <a:cubicBezTo>
                  <a:pt x="13353" y="1521"/>
                  <a:pt x="13084" y="783"/>
                  <a:pt x="12986" y="3872"/>
                </a:cubicBezTo>
                <a:cubicBezTo>
                  <a:pt x="12969" y="3428"/>
                  <a:pt x="12945" y="2376"/>
                  <a:pt x="12989" y="2098"/>
                </a:cubicBezTo>
                <a:cubicBezTo>
                  <a:pt x="12750" y="1635"/>
                  <a:pt x="12458" y="5385"/>
                  <a:pt x="12272" y="3483"/>
                </a:cubicBezTo>
                <a:lnTo>
                  <a:pt x="12290" y="2543"/>
                </a:lnTo>
                <a:cubicBezTo>
                  <a:pt x="12245" y="2815"/>
                  <a:pt x="12212" y="4309"/>
                  <a:pt x="12157" y="3363"/>
                </a:cubicBezTo>
                <a:cubicBezTo>
                  <a:pt x="12159" y="2974"/>
                  <a:pt x="12175" y="2425"/>
                  <a:pt x="12154" y="2370"/>
                </a:cubicBezTo>
                <a:cubicBezTo>
                  <a:pt x="12130" y="2694"/>
                  <a:pt x="12035" y="4017"/>
                  <a:pt x="11976" y="3469"/>
                </a:cubicBezTo>
                <a:lnTo>
                  <a:pt x="12027" y="2411"/>
                </a:lnTo>
                <a:cubicBezTo>
                  <a:pt x="11840" y="1423"/>
                  <a:pt x="11722" y="3680"/>
                  <a:pt x="11582" y="4943"/>
                </a:cubicBezTo>
                <a:lnTo>
                  <a:pt x="11469" y="4943"/>
                </a:lnTo>
                <a:cubicBezTo>
                  <a:pt x="11442" y="2713"/>
                  <a:pt x="11283" y="1925"/>
                  <a:pt x="11199" y="1516"/>
                </a:cubicBezTo>
                <a:lnTo>
                  <a:pt x="11202" y="1124"/>
                </a:lnTo>
                <a:cubicBezTo>
                  <a:pt x="10931" y="783"/>
                  <a:pt x="10741" y="3419"/>
                  <a:pt x="10490" y="4505"/>
                </a:cubicBezTo>
                <a:cubicBezTo>
                  <a:pt x="10334" y="1501"/>
                  <a:pt x="9962" y="3246"/>
                  <a:pt x="9711" y="1562"/>
                </a:cubicBezTo>
                <a:cubicBezTo>
                  <a:pt x="9749" y="2064"/>
                  <a:pt x="9705" y="3719"/>
                  <a:pt x="9660" y="3997"/>
                </a:cubicBezTo>
                <a:cubicBezTo>
                  <a:pt x="9601" y="3435"/>
                  <a:pt x="9497" y="5918"/>
                  <a:pt x="9507" y="3379"/>
                </a:cubicBezTo>
                <a:lnTo>
                  <a:pt x="9528" y="3428"/>
                </a:lnTo>
                <a:cubicBezTo>
                  <a:pt x="9483" y="937"/>
                  <a:pt x="9363" y="1599"/>
                  <a:pt x="9268" y="1531"/>
                </a:cubicBezTo>
                <a:lnTo>
                  <a:pt x="9253" y="4853"/>
                </a:lnTo>
                <a:cubicBezTo>
                  <a:pt x="9006" y="22"/>
                  <a:pt x="8605" y="6627"/>
                  <a:pt x="8471" y="2301"/>
                </a:cubicBezTo>
                <a:cubicBezTo>
                  <a:pt x="8411" y="3131"/>
                  <a:pt x="8337" y="3122"/>
                  <a:pt x="8278" y="3951"/>
                </a:cubicBezTo>
                <a:lnTo>
                  <a:pt x="8281" y="2170"/>
                </a:lnTo>
                <a:cubicBezTo>
                  <a:pt x="8116" y="1716"/>
                  <a:pt x="8034" y="1492"/>
                  <a:pt x="7830" y="1917"/>
                </a:cubicBezTo>
                <a:lnTo>
                  <a:pt x="7871" y="644"/>
                </a:lnTo>
                <a:cubicBezTo>
                  <a:pt x="7786" y="560"/>
                  <a:pt x="7747" y="3413"/>
                  <a:pt x="7690" y="4943"/>
                </a:cubicBezTo>
                <a:lnTo>
                  <a:pt x="7608" y="4943"/>
                </a:lnTo>
                <a:lnTo>
                  <a:pt x="7588" y="3225"/>
                </a:lnTo>
                <a:cubicBezTo>
                  <a:pt x="7387" y="3267"/>
                  <a:pt x="7184" y="933"/>
                  <a:pt x="6985" y="3343"/>
                </a:cubicBezTo>
                <a:cubicBezTo>
                  <a:pt x="6988" y="2955"/>
                  <a:pt x="6994" y="2185"/>
                  <a:pt x="7027" y="2078"/>
                </a:cubicBezTo>
                <a:cubicBezTo>
                  <a:pt x="6935" y="2011"/>
                  <a:pt x="6679" y="390"/>
                  <a:pt x="6693" y="3587"/>
                </a:cubicBezTo>
                <a:cubicBezTo>
                  <a:pt x="6671" y="1786"/>
                  <a:pt x="6482" y="3751"/>
                  <a:pt x="6380" y="4742"/>
                </a:cubicBezTo>
                <a:lnTo>
                  <a:pt x="6397" y="2990"/>
                </a:lnTo>
                <a:cubicBezTo>
                  <a:pt x="6361" y="3851"/>
                  <a:pt x="6339" y="4470"/>
                  <a:pt x="6318" y="4943"/>
                </a:cubicBezTo>
                <a:lnTo>
                  <a:pt x="5669" y="4943"/>
                </a:lnTo>
                <a:cubicBezTo>
                  <a:pt x="5668" y="4914"/>
                  <a:pt x="5668" y="4886"/>
                  <a:pt x="5667" y="4857"/>
                </a:cubicBezTo>
                <a:cubicBezTo>
                  <a:pt x="5667" y="4885"/>
                  <a:pt x="5666" y="4915"/>
                  <a:pt x="5666" y="4943"/>
                </a:cubicBezTo>
                <a:lnTo>
                  <a:pt x="5401" y="4943"/>
                </a:lnTo>
                <a:cubicBezTo>
                  <a:pt x="5396" y="3417"/>
                  <a:pt x="5292" y="3095"/>
                  <a:pt x="5378" y="913"/>
                </a:cubicBezTo>
                <a:cubicBezTo>
                  <a:pt x="5289" y="2130"/>
                  <a:pt x="5136" y="4777"/>
                  <a:pt x="5027" y="4017"/>
                </a:cubicBezTo>
                <a:cubicBezTo>
                  <a:pt x="5022" y="3861"/>
                  <a:pt x="5017" y="3707"/>
                  <a:pt x="5013" y="3458"/>
                </a:cubicBezTo>
                <a:lnTo>
                  <a:pt x="5024" y="3277"/>
                </a:lnTo>
                <a:cubicBezTo>
                  <a:pt x="4999" y="3116"/>
                  <a:pt x="4977" y="3267"/>
                  <a:pt x="4956" y="3538"/>
                </a:cubicBezTo>
                <a:cubicBezTo>
                  <a:pt x="4921" y="3273"/>
                  <a:pt x="4899" y="3076"/>
                  <a:pt x="4866" y="3052"/>
                </a:cubicBezTo>
                <a:cubicBezTo>
                  <a:pt x="4853" y="1716"/>
                  <a:pt x="4738" y="2331"/>
                  <a:pt x="4682" y="2265"/>
                </a:cubicBezTo>
                <a:cubicBezTo>
                  <a:pt x="4686" y="3918"/>
                  <a:pt x="4623" y="3779"/>
                  <a:pt x="4671" y="4943"/>
                </a:cubicBezTo>
                <a:lnTo>
                  <a:pt x="4496" y="4943"/>
                </a:lnTo>
                <a:cubicBezTo>
                  <a:pt x="4457" y="4255"/>
                  <a:pt x="4425" y="3637"/>
                  <a:pt x="4416" y="2985"/>
                </a:cubicBezTo>
                <a:cubicBezTo>
                  <a:pt x="4293" y="3702"/>
                  <a:pt x="4139" y="3731"/>
                  <a:pt x="4023" y="4943"/>
                </a:cubicBezTo>
                <a:lnTo>
                  <a:pt x="3901" y="4943"/>
                </a:lnTo>
                <a:cubicBezTo>
                  <a:pt x="3905" y="4884"/>
                  <a:pt x="3909" y="4817"/>
                  <a:pt x="3912" y="4727"/>
                </a:cubicBezTo>
                <a:cubicBezTo>
                  <a:pt x="3902" y="4812"/>
                  <a:pt x="3891" y="4881"/>
                  <a:pt x="3880" y="4943"/>
                </a:cubicBezTo>
                <a:lnTo>
                  <a:pt x="3526" y="4943"/>
                </a:lnTo>
                <a:lnTo>
                  <a:pt x="3527" y="4912"/>
                </a:lnTo>
                <a:cubicBezTo>
                  <a:pt x="3402" y="3504"/>
                  <a:pt x="3295" y="4022"/>
                  <a:pt x="3190" y="4943"/>
                </a:cubicBezTo>
                <a:lnTo>
                  <a:pt x="0" y="4943"/>
                </a:lnTo>
                <a:lnTo>
                  <a:pt x="21" y="8882"/>
                </a:lnTo>
                <a:lnTo>
                  <a:pt x="29" y="8882"/>
                </a:lnTo>
                <a:lnTo>
                  <a:pt x="29" y="14010"/>
                </a:lnTo>
                <a:cubicBezTo>
                  <a:pt x="32" y="14222"/>
                  <a:pt x="69" y="13664"/>
                  <a:pt x="68" y="14013"/>
                </a:cubicBezTo>
                <a:cubicBezTo>
                  <a:pt x="88" y="13349"/>
                  <a:pt x="1288" y="15980"/>
                  <a:pt x="1346" y="15865"/>
                </a:cubicBezTo>
                <a:cubicBezTo>
                  <a:pt x="1239" y="19183"/>
                  <a:pt x="1563" y="16060"/>
                  <a:pt x="1535" y="19618"/>
                </a:cubicBezTo>
                <a:cubicBezTo>
                  <a:pt x="1614" y="16634"/>
                  <a:pt x="1819" y="18292"/>
                  <a:pt x="1959" y="16637"/>
                </a:cubicBezTo>
                <a:cubicBezTo>
                  <a:pt x="1951" y="16874"/>
                  <a:pt x="1936" y="17354"/>
                  <a:pt x="1923" y="17202"/>
                </a:cubicBezTo>
                <a:cubicBezTo>
                  <a:pt x="2002" y="17450"/>
                  <a:pt x="2025" y="18349"/>
                  <a:pt x="2075" y="18912"/>
                </a:cubicBezTo>
                <a:cubicBezTo>
                  <a:pt x="2085" y="16449"/>
                  <a:pt x="2207" y="15885"/>
                  <a:pt x="2273" y="14365"/>
                </a:cubicBezTo>
                <a:cubicBezTo>
                  <a:pt x="2369" y="16743"/>
                  <a:pt x="2215" y="17257"/>
                  <a:pt x="2245" y="19542"/>
                </a:cubicBezTo>
                <a:cubicBezTo>
                  <a:pt x="2240" y="17545"/>
                  <a:pt x="2412" y="17549"/>
                  <a:pt x="2379" y="15885"/>
                </a:cubicBezTo>
                <a:cubicBezTo>
                  <a:pt x="2453" y="17356"/>
                  <a:pt x="2442" y="16599"/>
                  <a:pt x="2480" y="18641"/>
                </a:cubicBezTo>
                <a:cubicBezTo>
                  <a:pt x="2493" y="15559"/>
                  <a:pt x="2549" y="18120"/>
                  <a:pt x="2610" y="16227"/>
                </a:cubicBezTo>
                <a:cubicBezTo>
                  <a:pt x="2716" y="17746"/>
                  <a:pt x="2209" y="19114"/>
                  <a:pt x="2326" y="18175"/>
                </a:cubicBezTo>
                <a:cubicBezTo>
                  <a:pt x="2382" y="19120"/>
                  <a:pt x="2278" y="20212"/>
                  <a:pt x="2278" y="20212"/>
                </a:cubicBezTo>
                <a:cubicBezTo>
                  <a:pt x="2397" y="20262"/>
                  <a:pt x="2334" y="17938"/>
                  <a:pt x="2359" y="16603"/>
                </a:cubicBezTo>
                <a:cubicBezTo>
                  <a:pt x="2501" y="15945"/>
                  <a:pt x="2425" y="18315"/>
                  <a:pt x="2473" y="19502"/>
                </a:cubicBezTo>
                <a:cubicBezTo>
                  <a:pt x="2562" y="18888"/>
                  <a:pt x="2630" y="16755"/>
                  <a:pt x="2696" y="16846"/>
                </a:cubicBezTo>
                <a:cubicBezTo>
                  <a:pt x="2701" y="17228"/>
                  <a:pt x="2713" y="17368"/>
                  <a:pt x="2698" y="17847"/>
                </a:cubicBezTo>
                <a:cubicBezTo>
                  <a:pt x="2792" y="16000"/>
                  <a:pt x="2977" y="17757"/>
                  <a:pt x="3086" y="15436"/>
                </a:cubicBezTo>
                <a:cubicBezTo>
                  <a:pt x="3094" y="15642"/>
                  <a:pt x="3098" y="15837"/>
                  <a:pt x="3100" y="16012"/>
                </a:cubicBezTo>
                <a:cubicBezTo>
                  <a:pt x="3082" y="14849"/>
                  <a:pt x="3080" y="13666"/>
                  <a:pt x="3083" y="12825"/>
                </a:cubicBezTo>
                <a:cubicBezTo>
                  <a:pt x="3116" y="12801"/>
                  <a:pt x="3145" y="12279"/>
                  <a:pt x="3167" y="12197"/>
                </a:cubicBezTo>
                <a:lnTo>
                  <a:pt x="3175" y="12197"/>
                </a:lnTo>
                <a:cubicBezTo>
                  <a:pt x="3186" y="12212"/>
                  <a:pt x="3196" y="12376"/>
                  <a:pt x="3202" y="12876"/>
                </a:cubicBezTo>
                <a:cubicBezTo>
                  <a:pt x="3170" y="12832"/>
                  <a:pt x="3167" y="13444"/>
                  <a:pt x="3152" y="13918"/>
                </a:cubicBezTo>
                <a:lnTo>
                  <a:pt x="3208" y="13258"/>
                </a:lnTo>
                <a:cubicBezTo>
                  <a:pt x="3258" y="15441"/>
                  <a:pt x="3131" y="14014"/>
                  <a:pt x="3131" y="15630"/>
                </a:cubicBezTo>
                <a:cubicBezTo>
                  <a:pt x="3240" y="14919"/>
                  <a:pt x="3367" y="13113"/>
                  <a:pt x="3451" y="13729"/>
                </a:cubicBezTo>
                <a:cubicBezTo>
                  <a:pt x="3468" y="15865"/>
                  <a:pt x="3255" y="14448"/>
                  <a:pt x="3367" y="16347"/>
                </a:cubicBezTo>
                <a:lnTo>
                  <a:pt x="3238" y="15532"/>
                </a:lnTo>
                <a:cubicBezTo>
                  <a:pt x="3336" y="18900"/>
                  <a:pt x="3159" y="15295"/>
                  <a:pt x="3250" y="18900"/>
                </a:cubicBezTo>
                <a:cubicBezTo>
                  <a:pt x="3420" y="19519"/>
                  <a:pt x="3440" y="17812"/>
                  <a:pt x="3610" y="18435"/>
                </a:cubicBezTo>
                <a:cubicBezTo>
                  <a:pt x="3648" y="17248"/>
                  <a:pt x="3597" y="16679"/>
                  <a:pt x="3635" y="15492"/>
                </a:cubicBezTo>
                <a:cubicBezTo>
                  <a:pt x="3876" y="13360"/>
                  <a:pt x="3825" y="20863"/>
                  <a:pt x="4002" y="18017"/>
                </a:cubicBezTo>
                <a:cubicBezTo>
                  <a:pt x="4048" y="16594"/>
                  <a:pt x="4066" y="13892"/>
                  <a:pt x="4192" y="15322"/>
                </a:cubicBezTo>
                <a:lnTo>
                  <a:pt x="4149" y="17736"/>
                </a:lnTo>
                <a:cubicBezTo>
                  <a:pt x="4314" y="17974"/>
                  <a:pt x="4243" y="14265"/>
                  <a:pt x="4416" y="15890"/>
                </a:cubicBezTo>
                <a:cubicBezTo>
                  <a:pt x="4385" y="16838"/>
                  <a:pt x="4286" y="16689"/>
                  <a:pt x="4311" y="16977"/>
                </a:cubicBezTo>
                <a:cubicBezTo>
                  <a:pt x="4423" y="18883"/>
                  <a:pt x="4390" y="15607"/>
                  <a:pt x="4476" y="15607"/>
                </a:cubicBezTo>
                <a:lnTo>
                  <a:pt x="4494" y="17746"/>
                </a:lnTo>
                <a:cubicBezTo>
                  <a:pt x="4669" y="17409"/>
                  <a:pt x="4862" y="15865"/>
                  <a:pt x="5056" y="15475"/>
                </a:cubicBezTo>
                <a:cubicBezTo>
                  <a:pt x="5045" y="16111"/>
                  <a:pt x="5012" y="16780"/>
                  <a:pt x="5058" y="17434"/>
                </a:cubicBezTo>
                <a:cubicBezTo>
                  <a:pt x="5302" y="16365"/>
                  <a:pt x="5580" y="17695"/>
                  <a:pt x="5816" y="18963"/>
                </a:cubicBezTo>
                <a:lnTo>
                  <a:pt x="5907" y="17118"/>
                </a:lnTo>
                <a:cubicBezTo>
                  <a:pt x="5928" y="17139"/>
                  <a:pt x="5946" y="17951"/>
                  <a:pt x="5923" y="18309"/>
                </a:cubicBezTo>
                <a:cubicBezTo>
                  <a:pt x="6015" y="19009"/>
                  <a:pt x="5928" y="17139"/>
                  <a:pt x="5972" y="16413"/>
                </a:cubicBezTo>
                <a:cubicBezTo>
                  <a:pt x="6024" y="16284"/>
                  <a:pt x="6041" y="17474"/>
                  <a:pt x="6008" y="18028"/>
                </a:cubicBezTo>
                <a:cubicBezTo>
                  <a:pt x="6170" y="16464"/>
                  <a:pt x="6470" y="14657"/>
                  <a:pt x="6642" y="16634"/>
                </a:cubicBezTo>
                <a:lnTo>
                  <a:pt x="6608" y="17182"/>
                </a:lnTo>
                <a:cubicBezTo>
                  <a:pt x="6741" y="17931"/>
                  <a:pt x="6759" y="13399"/>
                  <a:pt x="6882" y="15120"/>
                </a:cubicBezTo>
                <a:lnTo>
                  <a:pt x="6858" y="15447"/>
                </a:lnTo>
                <a:cubicBezTo>
                  <a:pt x="7148" y="16247"/>
                  <a:pt x="7467" y="14557"/>
                  <a:pt x="7688" y="17343"/>
                </a:cubicBezTo>
                <a:cubicBezTo>
                  <a:pt x="7730" y="14685"/>
                  <a:pt x="7974" y="18529"/>
                  <a:pt x="7993" y="14821"/>
                </a:cubicBezTo>
                <a:cubicBezTo>
                  <a:pt x="8158" y="16659"/>
                  <a:pt x="8111" y="17320"/>
                  <a:pt x="8343" y="18556"/>
                </a:cubicBezTo>
                <a:cubicBezTo>
                  <a:pt x="8405" y="18727"/>
                  <a:pt x="8436" y="16241"/>
                  <a:pt x="8513" y="15854"/>
                </a:cubicBezTo>
                <a:lnTo>
                  <a:pt x="8514" y="17793"/>
                </a:lnTo>
                <a:lnTo>
                  <a:pt x="8619" y="15759"/>
                </a:lnTo>
                <a:lnTo>
                  <a:pt x="8674" y="18077"/>
                </a:lnTo>
                <a:lnTo>
                  <a:pt x="8746" y="17580"/>
                </a:lnTo>
                <a:cubicBezTo>
                  <a:pt x="8717" y="17466"/>
                  <a:pt x="8685" y="16710"/>
                  <a:pt x="8690" y="16151"/>
                </a:cubicBezTo>
                <a:cubicBezTo>
                  <a:pt x="8802" y="15274"/>
                  <a:pt x="8964" y="17502"/>
                  <a:pt x="8967" y="18495"/>
                </a:cubicBezTo>
                <a:lnTo>
                  <a:pt x="9233" y="16855"/>
                </a:lnTo>
                <a:cubicBezTo>
                  <a:pt x="9228" y="17432"/>
                  <a:pt x="9203" y="17729"/>
                  <a:pt x="9176" y="18046"/>
                </a:cubicBezTo>
                <a:cubicBezTo>
                  <a:pt x="9272" y="17015"/>
                  <a:pt x="9183" y="20301"/>
                  <a:pt x="9303" y="18629"/>
                </a:cubicBezTo>
                <a:cubicBezTo>
                  <a:pt x="9286" y="18189"/>
                  <a:pt x="9312" y="17474"/>
                  <a:pt x="9315" y="17082"/>
                </a:cubicBezTo>
                <a:cubicBezTo>
                  <a:pt x="9380" y="18254"/>
                  <a:pt x="9528" y="18265"/>
                  <a:pt x="9637" y="17772"/>
                </a:cubicBezTo>
                <a:lnTo>
                  <a:pt x="9616" y="19107"/>
                </a:lnTo>
                <a:cubicBezTo>
                  <a:pt x="9814" y="19447"/>
                  <a:pt x="10033" y="18466"/>
                  <a:pt x="10254" y="18490"/>
                </a:cubicBezTo>
                <a:cubicBezTo>
                  <a:pt x="10175" y="17867"/>
                  <a:pt x="10193" y="15552"/>
                  <a:pt x="10258" y="15329"/>
                </a:cubicBezTo>
                <a:lnTo>
                  <a:pt x="10284" y="17379"/>
                </a:lnTo>
                <a:cubicBezTo>
                  <a:pt x="10326" y="16111"/>
                  <a:pt x="10216" y="16603"/>
                  <a:pt x="10302" y="15054"/>
                </a:cubicBezTo>
                <a:cubicBezTo>
                  <a:pt x="10385" y="15291"/>
                  <a:pt x="10358" y="17384"/>
                  <a:pt x="10310" y="18050"/>
                </a:cubicBezTo>
                <a:lnTo>
                  <a:pt x="10411" y="17339"/>
                </a:lnTo>
                <a:cubicBezTo>
                  <a:pt x="10417" y="17951"/>
                  <a:pt x="10393" y="18274"/>
                  <a:pt x="10387" y="19054"/>
                </a:cubicBezTo>
                <a:cubicBezTo>
                  <a:pt x="10428" y="17781"/>
                  <a:pt x="10561" y="21109"/>
                  <a:pt x="10620" y="18900"/>
                </a:cubicBezTo>
                <a:lnTo>
                  <a:pt x="10626" y="19510"/>
                </a:lnTo>
                <a:cubicBezTo>
                  <a:pt x="10848" y="19527"/>
                  <a:pt x="10948" y="18822"/>
                  <a:pt x="11128" y="18719"/>
                </a:cubicBezTo>
                <a:cubicBezTo>
                  <a:pt x="11132" y="16950"/>
                  <a:pt x="11202" y="17343"/>
                  <a:pt x="11256" y="15914"/>
                </a:cubicBezTo>
                <a:cubicBezTo>
                  <a:pt x="11389" y="16478"/>
                  <a:pt x="11536" y="17867"/>
                  <a:pt x="11696" y="17718"/>
                </a:cubicBezTo>
                <a:cubicBezTo>
                  <a:pt x="11808" y="16838"/>
                  <a:pt x="11729" y="16221"/>
                  <a:pt x="11779" y="15170"/>
                </a:cubicBezTo>
                <a:cubicBezTo>
                  <a:pt x="11787" y="16780"/>
                  <a:pt x="11947" y="16630"/>
                  <a:pt x="11864" y="17786"/>
                </a:cubicBezTo>
                <a:cubicBezTo>
                  <a:pt x="12056" y="17525"/>
                  <a:pt x="12109" y="17466"/>
                  <a:pt x="12352" y="16158"/>
                </a:cubicBezTo>
                <a:cubicBezTo>
                  <a:pt x="12325" y="15497"/>
                  <a:pt x="12296" y="15211"/>
                  <a:pt x="12311" y="14661"/>
                </a:cubicBezTo>
                <a:cubicBezTo>
                  <a:pt x="12355" y="14396"/>
                  <a:pt x="12411" y="15337"/>
                  <a:pt x="12405" y="16111"/>
                </a:cubicBezTo>
                <a:lnTo>
                  <a:pt x="12393" y="16276"/>
                </a:lnTo>
                <a:cubicBezTo>
                  <a:pt x="12665" y="13863"/>
                  <a:pt x="13021" y="20973"/>
                  <a:pt x="13238" y="17615"/>
                </a:cubicBezTo>
                <a:lnTo>
                  <a:pt x="13226" y="17781"/>
                </a:lnTo>
                <a:lnTo>
                  <a:pt x="13451" y="16031"/>
                </a:lnTo>
                <a:cubicBezTo>
                  <a:pt x="13554" y="16310"/>
                  <a:pt x="13389" y="17242"/>
                  <a:pt x="13465" y="18238"/>
                </a:cubicBezTo>
                <a:cubicBezTo>
                  <a:pt x="13708" y="15552"/>
                  <a:pt x="13848" y="18629"/>
                  <a:pt x="14048" y="16838"/>
                </a:cubicBezTo>
                <a:cubicBezTo>
                  <a:pt x="14203" y="21590"/>
                  <a:pt x="14597" y="16504"/>
                  <a:pt x="14805" y="19537"/>
                </a:cubicBezTo>
                <a:lnTo>
                  <a:pt x="14793" y="18418"/>
                </a:lnTo>
                <a:cubicBezTo>
                  <a:pt x="14847" y="17320"/>
                  <a:pt x="14858" y="19058"/>
                  <a:pt x="14898" y="19315"/>
                </a:cubicBezTo>
                <a:cubicBezTo>
                  <a:pt x="14892" y="18446"/>
                  <a:pt x="14840" y="18309"/>
                  <a:pt x="14873" y="17701"/>
                </a:cubicBezTo>
                <a:cubicBezTo>
                  <a:pt x="15330" y="16353"/>
                  <a:pt x="15816" y="19336"/>
                  <a:pt x="16284" y="20346"/>
                </a:cubicBezTo>
                <a:cubicBezTo>
                  <a:pt x="16455" y="20646"/>
                  <a:pt x="16381" y="14557"/>
                  <a:pt x="16597" y="17228"/>
                </a:cubicBezTo>
                <a:lnTo>
                  <a:pt x="16536" y="19305"/>
                </a:lnTo>
                <a:cubicBezTo>
                  <a:pt x="16882" y="16815"/>
                  <a:pt x="17243" y="19391"/>
                  <a:pt x="17581" y="17277"/>
                </a:cubicBezTo>
                <a:cubicBezTo>
                  <a:pt x="17561" y="17757"/>
                  <a:pt x="17560" y="18380"/>
                  <a:pt x="17527" y="18372"/>
                </a:cubicBezTo>
                <a:cubicBezTo>
                  <a:pt x="17599" y="19881"/>
                  <a:pt x="17792" y="18446"/>
                  <a:pt x="17793" y="17213"/>
                </a:cubicBezTo>
                <a:cubicBezTo>
                  <a:pt x="17846" y="17354"/>
                  <a:pt x="17805" y="18328"/>
                  <a:pt x="17837" y="18954"/>
                </a:cubicBezTo>
                <a:cubicBezTo>
                  <a:pt x="17909" y="19844"/>
                  <a:pt x="18017" y="17027"/>
                  <a:pt x="18056" y="18529"/>
                </a:cubicBezTo>
                <a:cubicBezTo>
                  <a:pt x="18060" y="18688"/>
                  <a:pt x="18050" y="18848"/>
                  <a:pt x="18039" y="18972"/>
                </a:cubicBezTo>
                <a:cubicBezTo>
                  <a:pt x="18100" y="18558"/>
                  <a:pt x="18236" y="19156"/>
                  <a:pt x="18195" y="17580"/>
                </a:cubicBezTo>
                <a:cubicBezTo>
                  <a:pt x="18322" y="18410"/>
                  <a:pt x="18438" y="16805"/>
                  <a:pt x="18539" y="17836"/>
                </a:cubicBezTo>
                <a:cubicBezTo>
                  <a:pt x="18605" y="15890"/>
                  <a:pt x="18757" y="18774"/>
                  <a:pt x="18778" y="16020"/>
                </a:cubicBezTo>
                <a:cubicBezTo>
                  <a:pt x="18769" y="18865"/>
                  <a:pt x="19000" y="18315"/>
                  <a:pt x="19081" y="16977"/>
                </a:cubicBezTo>
                <a:cubicBezTo>
                  <a:pt x="19054" y="17836"/>
                  <a:pt x="19151" y="17867"/>
                  <a:pt x="19119" y="19058"/>
                </a:cubicBezTo>
                <a:cubicBezTo>
                  <a:pt x="19211" y="19019"/>
                  <a:pt x="19295" y="18490"/>
                  <a:pt x="19279" y="17029"/>
                </a:cubicBezTo>
                <a:cubicBezTo>
                  <a:pt x="19448" y="20432"/>
                  <a:pt x="19618" y="14290"/>
                  <a:pt x="19713" y="18651"/>
                </a:cubicBezTo>
                <a:cubicBezTo>
                  <a:pt x="19985" y="17123"/>
                  <a:pt x="20237" y="16089"/>
                  <a:pt x="20482" y="15421"/>
                </a:cubicBezTo>
                <a:cubicBezTo>
                  <a:pt x="20473" y="18258"/>
                  <a:pt x="20211" y="15704"/>
                  <a:pt x="20222" y="18682"/>
                </a:cubicBezTo>
                <a:cubicBezTo>
                  <a:pt x="20454" y="17514"/>
                  <a:pt x="20588" y="15079"/>
                  <a:pt x="20819" y="15763"/>
                </a:cubicBezTo>
                <a:cubicBezTo>
                  <a:pt x="20878" y="16151"/>
                  <a:pt x="20785" y="16993"/>
                  <a:pt x="20765" y="17479"/>
                </a:cubicBezTo>
                <a:cubicBezTo>
                  <a:pt x="20989" y="16351"/>
                  <a:pt x="21198" y="17586"/>
                  <a:pt x="21398" y="16288"/>
                </a:cubicBezTo>
                <a:lnTo>
                  <a:pt x="21472" y="12197"/>
                </a:lnTo>
                <a:lnTo>
                  <a:pt x="21600" y="8787"/>
                </a:lnTo>
                <a:cubicBezTo>
                  <a:pt x="21600" y="8787"/>
                  <a:pt x="21600" y="4943"/>
                  <a:pt x="21600" y="4943"/>
                </a:cubicBezTo>
                <a:close/>
                <a:moveTo>
                  <a:pt x="21600" y="4943"/>
                </a:moveTo>
              </a:path>
            </a:pathLst>
          </a:custGeom>
          <a:solidFill>
            <a:schemeClr val="accent2"/>
          </a:solidFill>
          <a:ln>
            <a:noFill/>
          </a:ln>
        </p:spPr>
        <p:txBody>
          <a:bodyPr lIns="0" tIns="0" rIns="0" bIns="0"/>
          <a:lstStyle/>
          <a:p>
            <a:endParaRPr lang="en-US" sz="1798"/>
          </a:p>
        </p:txBody>
      </p:sp>
      <p:grpSp>
        <p:nvGrpSpPr>
          <p:cNvPr id="9" name="Group 8"/>
          <p:cNvGrpSpPr/>
          <p:nvPr userDrawn="1"/>
        </p:nvGrpSpPr>
        <p:grpSpPr>
          <a:xfrm>
            <a:off x="720014" y="6328692"/>
            <a:ext cx="1170134" cy="271957"/>
            <a:chOff x="720763" y="6358427"/>
            <a:chExt cx="2083623" cy="483762"/>
          </a:xfrm>
        </p:grpSpPr>
        <p:sp>
          <p:nvSpPr>
            <p:cNvPr id="10" name="AutoShape 555"/>
            <p:cNvSpPr>
              <a:spLocks/>
            </p:cNvSpPr>
            <p:nvPr/>
          </p:nvSpPr>
          <p:spPr bwMode="auto">
            <a:xfrm>
              <a:off x="915885" y="6581166"/>
              <a:ext cx="1888501" cy="261023"/>
            </a:xfrm>
            <a:custGeom>
              <a:avLst/>
              <a:gdLst>
                <a:gd name="T0" fmla="*/ 3771969 w 21600"/>
                <a:gd name="T1" fmla="*/ 20516 h 21600"/>
                <a:gd name="T2" fmla="*/ 3749617 w 21600"/>
                <a:gd name="T3" fmla="*/ 493899 h 21600"/>
                <a:gd name="T4" fmla="*/ 3634537 w 21600"/>
                <a:gd name="T5" fmla="*/ 521954 h 21600"/>
                <a:gd name="T6" fmla="*/ 3447510 w 21600"/>
                <a:gd name="T7" fmla="*/ 278762 h 21600"/>
                <a:gd name="T8" fmla="*/ 3341685 w 21600"/>
                <a:gd name="T9" fmla="*/ 521954 h 21600"/>
                <a:gd name="T10" fmla="*/ 3410139 w 21600"/>
                <a:gd name="T11" fmla="*/ 0 h 21600"/>
                <a:gd name="T12" fmla="*/ 3649031 w 21600"/>
                <a:gd name="T13" fmla="*/ 292802 h 21600"/>
                <a:gd name="T14" fmla="*/ 3643967 w 21600"/>
                <a:gd name="T15" fmla="*/ 0 h 21600"/>
                <a:gd name="T16" fmla="*/ 1739122 w 21600"/>
                <a:gd name="T17" fmla="*/ 0 h 21600"/>
                <a:gd name="T18" fmla="*/ 1710832 w 21600"/>
                <a:gd name="T19" fmla="*/ 521954 h 21600"/>
                <a:gd name="T20" fmla="*/ 1432824 w 21600"/>
                <a:gd name="T21" fmla="*/ 222821 h 21600"/>
                <a:gd name="T22" fmla="*/ 1436841 w 21600"/>
                <a:gd name="T23" fmla="*/ 521954 h 21600"/>
                <a:gd name="T24" fmla="*/ 1331016 w 21600"/>
                <a:gd name="T25" fmla="*/ 0 h 21600"/>
                <a:gd name="T26" fmla="*/ 1478402 w 21600"/>
                <a:gd name="T27" fmla="*/ 42965 h 21600"/>
                <a:gd name="T28" fmla="*/ 1633298 w 21600"/>
                <a:gd name="T29" fmla="*/ 236257 h 21600"/>
                <a:gd name="T30" fmla="*/ 1739122 w 21600"/>
                <a:gd name="T31" fmla="*/ 0 h 21600"/>
                <a:gd name="T32" fmla="*/ 429585 w 21600"/>
                <a:gd name="T33" fmla="*/ 0 h 21600"/>
                <a:gd name="T34" fmla="*/ 288137 w 21600"/>
                <a:gd name="T35" fmla="*/ 200034 h 21600"/>
                <a:gd name="T36" fmla="*/ 164325 w 21600"/>
                <a:gd name="T37" fmla="*/ 0 h 21600"/>
                <a:gd name="T38" fmla="*/ 0 w 21600"/>
                <a:gd name="T39" fmla="*/ 20516 h 21600"/>
                <a:gd name="T40" fmla="*/ 22352 w 21600"/>
                <a:gd name="T41" fmla="*/ 521954 h 21600"/>
                <a:gd name="T42" fmla="*/ 164325 w 21600"/>
                <a:gd name="T43" fmla="*/ 295484 h 21600"/>
                <a:gd name="T44" fmla="*/ 288137 w 21600"/>
                <a:gd name="T45" fmla="*/ 521954 h 21600"/>
                <a:gd name="T46" fmla="*/ 429585 w 21600"/>
                <a:gd name="T47" fmla="*/ 0 h 21600"/>
                <a:gd name="T48" fmla="*/ 887984 w 21600"/>
                <a:gd name="T49" fmla="*/ 0 h 21600"/>
                <a:gd name="T50" fmla="*/ 572606 w 21600"/>
                <a:gd name="T51" fmla="*/ 475268 h 21600"/>
                <a:gd name="T52" fmla="*/ 887984 w 21600"/>
                <a:gd name="T53" fmla="*/ 521954 h 21600"/>
                <a:gd name="T54" fmla="*/ 916274 w 21600"/>
                <a:gd name="T55" fmla="*/ 426504 h 21600"/>
                <a:gd name="T56" fmla="*/ 714055 w 21600"/>
                <a:gd name="T57" fmla="*/ 405239 h 21600"/>
                <a:gd name="T58" fmla="*/ 875237 w 21600"/>
                <a:gd name="T59" fmla="*/ 295436 h 21600"/>
                <a:gd name="T60" fmla="*/ 714055 w 21600"/>
                <a:gd name="T61" fmla="*/ 200034 h 21600"/>
                <a:gd name="T62" fmla="*/ 916274 w 21600"/>
                <a:gd name="T63" fmla="*/ 95402 h 21600"/>
                <a:gd name="T64" fmla="*/ 887984 w 21600"/>
                <a:gd name="T65" fmla="*/ 0 h 21600"/>
                <a:gd name="T66" fmla="*/ 1186599 w 21600"/>
                <a:gd name="T67" fmla="*/ 0 h 21600"/>
                <a:gd name="T68" fmla="*/ 1045150 w 21600"/>
                <a:gd name="T69" fmla="*/ 493899 h 21600"/>
                <a:gd name="T70" fmla="*/ 1186599 w 21600"/>
                <a:gd name="T71" fmla="*/ 521954 h 21600"/>
                <a:gd name="T72" fmla="*/ 1186599 w 21600"/>
                <a:gd name="T73" fmla="*/ 0 h 21600"/>
                <a:gd name="T74" fmla="*/ 2878047 w 21600"/>
                <a:gd name="T75" fmla="*/ 0 h 21600"/>
                <a:gd name="T76" fmla="*/ 2931134 w 21600"/>
                <a:gd name="T77" fmla="*/ 521954 h 21600"/>
                <a:gd name="T78" fmla="*/ 3221716 w 21600"/>
                <a:gd name="T79" fmla="*/ 493851 h 21600"/>
                <a:gd name="T80" fmla="*/ 3040801 w 21600"/>
                <a:gd name="T81" fmla="*/ 426504 h 21600"/>
                <a:gd name="T82" fmla="*/ 3019496 w 21600"/>
                <a:gd name="T83" fmla="*/ 295436 h 21600"/>
                <a:gd name="T84" fmla="*/ 3180853 w 21600"/>
                <a:gd name="T85" fmla="*/ 200034 h 21600"/>
                <a:gd name="T86" fmla="*/ 3019496 w 21600"/>
                <a:gd name="T87" fmla="*/ 95402 h 21600"/>
                <a:gd name="T88" fmla="*/ 3221716 w 21600"/>
                <a:gd name="T89" fmla="*/ 28128 h 21600"/>
                <a:gd name="T90" fmla="*/ 3193426 w 21600"/>
                <a:gd name="T91" fmla="*/ 0 h 21600"/>
                <a:gd name="T92" fmla="*/ 1881968 w 21600"/>
                <a:gd name="T93" fmla="*/ 0 h 21600"/>
                <a:gd name="T94" fmla="*/ 1935230 w 21600"/>
                <a:gd name="T95" fmla="*/ 521954 h 21600"/>
                <a:gd name="T96" fmla="*/ 2225636 w 21600"/>
                <a:gd name="T97" fmla="*/ 493851 h 21600"/>
                <a:gd name="T98" fmla="*/ 2044722 w 21600"/>
                <a:gd name="T99" fmla="*/ 426504 h 21600"/>
                <a:gd name="T100" fmla="*/ 2023592 w 21600"/>
                <a:gd name="T101" fmla="*/ 295436 h 21600"/>
                <a:gd name="T102" fmla="*/ 2184773 w 21600"/>
                <a:gd name="T103" fmla="*/ 200034 h 21600"/>
                <a:gd name="T104" fmla="*/ 2023592 w 21600"/>
                <a:gd name="T105" fmla="*/ 95402 h 21600"/>
                <a:gd name="T106" fmla="*/ 2225636 w 21600"/>
                <a:gd name="T107" fmla="*/ 28128 h 21600"/>
                <a:gd name="T108" fmla="*/ 2197347 w 21600"/>
                <a:gd name="T109" fmla="*/ 0 h 21600"/>
                <a:gd name="T110" fmla="*/ 2694164 w 21600"/>
                <a:gd name="T111" fmla="*/ 0 h 21600"/>
                <a:gd name="T112" fmla="*/ 2487055 w 21600"/>
                <a:gd name="T113" fmla="*/ 193316 h 21600"/>
                <a:gd name="T114" fmla="*/ 2345431 w 21600"/>
                <a:gd name="T115" fmla="*/ 0 h 21600"/>
                <a:gd name="T116" fmla="*/ 2373721 w 21600"/>
                <a:gd name="T117" fmla="*/ 521954 h 21600"/>
                <a:gd name="T118" fmla="*/ 2487055 w 21600"/>
                <a:gd name="T119" fmla="*/ 285262 h 21600"/>
                <a:gd name="T120" fmla="*/ 2691370 w 21600"/>
                <a:gd name="T121" fmla="*/ 521954 h 21600"/>
                <a:gd name="T122" fmla="*/ 2608945 w 21600"/>
                <a:gd name="T123" fmla="*/ 213953 h 21600"/>
                <a:gd name="T124" fmla="*/ 2796147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1600" y="0"/>
                  </a:moveTo>
                  <a:lnTo>
                    <a:pt x="21600" y="849"/>
                  </a:lnTo>
                  <a:cubicBezTo>
                    <a:pt x="21600" y="849"/>
                    <a:pt x="21471" y="1216"/>
                    <a:pt x="21471" y="2297"/>
                  </a:cubicBezTo>
                  <a:lnTo>
                    <a:pt x="21472" y="20439"/>
                  </a:lnTo>
                  <a:cubicBezTo>
                    <a:pt x="21472" y="21077"/>
                    <a:pt x="21400" y="21600"/>
                    <a:pt x="21311" y="21600"/>
                  </a:cubicBezTo>
                  <a:lnTo>
                    <a:pt x="20813" y="21600"/>
                  </a:lnTo>
                  <a:lnTo>
                    <a:pt x="19719" y="9221"/>
                  </a:lnTo>
                  <a:cubicBezTo>
                    <a:pt x="19719" y="9221"/>
                    <a:pt x="19742" y="10247"/>
                    <a:pt x="19742" y="11536"/>
                  </a:cubicBezTo>
                  <a:cubicBezTo>
                    <a:pt x="19742" y="12823"/>
                    <a:pt x="19742" y="21600"/>
                    <a:pt x="19742" y="21600"/>
                  </a:cubicBezTo>
                  <a:lnTo>
                    <a:pt x="19136" y="21600"/>
                  </a:lnTo>
                  <a:lnTo>
                    <a:pt x="19136" y="0"/>
                  </a:lnTo>
                  <a:cubicBezTo>
                    <a:pt x="19136" y="0"/>
                    <a:pt x="19231" y="0"/>
                    <a:pt x="19528" y="0"/>
                  </a:cubicBezTo>
                  <a:cubicBezTo>
                    <a:pt x="19729" y="0"/>
                    <a:pt x="19875" y="593"/>
                    <a:pt x="19980" y="1778"/>
                  </a:cubicBezTo>
                  <a:cubicBezTo>
                    <a:pt x="20069" y="2782"/>
                    <a:pt x="20896" y="12117"/>
                    <a:pt x="20896" y="12117"/>
                  </a:cubicBezTo>
                  <a:cubicBezTo>
                    <a:pt x="20896" y="12117"/>
                    <a:pt x="20867" y="11481"/>
                    <a:pt x="20867" y="9777"/>
                  </a:cubicBezTo>
                  <a:cubicBezTo>
                    <a:pt x="20867" y="8070"/>
                    <a:pt x="20867" y="0"/>
                    <a:pt x="20867" y="0"/>
                  </a:cubicBezTo>
                  <a:cubicBezTo>
                    <a:pt x="20867" y="0"/>
                    <a:pt x="21600" y="0"/>
                    <a:pt x="21600" y="0"/>
                  </a:cubicBezTo>
                  <a:close/>
                  <a:moveTo>
                    <a:pt x="9959" y="0"/>
                  </a:moveTo>
                  <a:lnTo>
                    <a:pt x="9959" y="20439"/>
                  </a:lnTo>
                  <a:cubicBezTo>
                    <a:pt x="9959" y="21077"/>
                    <a:pt x="9885" y="21600"/>
                    <a:pt x="9797" y="21600"/>
                  </a:cubicBezTo>
                  <a:lnTo>
                    <a:pt x="9299" y="21600"/>
                  </a:lnTo>
                  <a:lnTo>
                    <a:pt x="8205" y="9221"/>
                  </a:lnTo>
                  <a:cubicBezTo>
                    <a:pt x="8205" y="9221"/>
                    <a:pt x="8228" y="10247"/>
                    <a:pt x="8228" y="11536"/>
                  </a:cubicBezTo>
                  <a:cubicBezTo>
                    <a:pt x="8228" y="12823"/>
                    <a:pt x="8228" y="21600"/>
                    <a:pt x="8228" y="21600"/>
                  </a:cubicBezTo>
                  <a:lnTo>
                    <a:pt x="7622" y="21600"/>
                  </a:lnTo>
                  <a:lnTo>
                    <a:pt x="7622" y="0"/>
                  </a:lnTo>
                  <a:cubicBezTo>
                    <a:pt x="7622" y="0"/>
                    <a:pt x="7717" y="0"/>
                    <a:pt x="8014" y="0"/>
                  </a:cubicBezTo>
                  <a:cubicBezTo>
                    <a:pt x="8215" y="0"/>
                    <a:pt x="8361" y="593"/>
                    <a:pt x="8466" y="1778"/>
                  </a:cubicBezTo>
                  <a:cubicBezTo>
                    <a:pt x="8555" y="2782"/>
                    <a:pt x="9382" y="12117"/>
                    <a:pt x="9382" y="12117"/>
                  </a:cubicBezTo>
                  <a:cubicBezTo>
                    <a:pt x="9382" y="12117"/>
                    <a:pt x="9353" y="11481"/>
                    <a:pt x="9353" y="9777"/>
                  </a:cubicBezTo>
                  <a:cubicBezTo>
                    <a:pt x="9353" y="8070"/>
                    <a:pt x="9353" y="0"/>
                    <a:pt x="9353" y="0"/>
                  </a:cubicBezTo>
                  <a:lnTo>
                    <a:pt x="9959" y="0"/>
                  </a:lnTo>
                  <a:cubicBezTo>
                    <a:pt x="9959" y="0"/>
                    <a:pt x="9959" y="0"/>
                    <a:pt x="9959" y="0"/>
                  </a:cubicBezTo>
                  <a:close/>
                  <a:moveTo>
                    <a:pt x="2460" y="0"/>
                  </a:moveTo>
                  <a:lnTo>
                    <a:pt x="1650" y="0"/>
                  </a:lnTo>
                  <a:lnTo>
                    <a:pt x="1650" y="8278"/>
                  </a:lnTo>
                  <a:lnTo>
                    <a:pt x="941" y="8278"/>
                  </a:lnTo>
                  <a:lnTo>
                    <a:pt x="941" y="0"/>
                  </a:lnTo>
                  <a:lnTo>
                    <a:pt x="0" y="0"/>
                  </a:lnTo>
                  <a:lnTo>
                    <a:pt x="0" y="849"/>
                  </a:lnTo>
                  <a:cubicBezTo>
                    <a:pt x="0" y="849"/>
                    <a:pt x="128" y="1196"/>
                    <a:pt x="128" y="2297"/>
                  </a:cubicBezTo>
                  <a:lnTo>
                    <a:pt x="128" y="21600"/>
                  </a:lnTo>
                  <a:lnTo>
                    <a:pt x="941" y="21600"/>
                  </a:lnTo>
                  <a:lnTo>
                    <a:pt x="941" y="12228"/>
                  </a:lnTo>
                  <a:lnTo>
                    <a:pt x="1650" y="12228"/>
                  </a:lnTo>
                  <a:lnTo>
                    <a:pt x="1650" y="21600"/>
                  </a:lnTo>
                  <a:lnTo>
                    <a:pt x="2460" y="21600"/>
                  </a:lnTo>
                  <a:lnTo>
                    <a:pt x="2460" y="0"/>
                  </a:lnTo>
                  <a:cubicBezTo>
                    <a:pt x="2460" y="0"/>
                    <a:pt x="2460" y="0"/>
                    <a:pt x="2460" y="0"/>
                  </a:cubicBezTo>
                  <a:close/>
                  <a:moveTo>
                    <a:pt x="5085" y="0"/>
                  </a:moveTo>
                  <a:cubicBezTo>
                    <a:pt x="5085" y="0"/>
                    <a:pt x="3326" y="0"/>
                    <a:pt x="3279" y="0"/>
                  </a:cubicBezTo>
                  <a:lnTo>
                    <a:pt x="3279" y="19668"/>
                  </a:lnTo>
                  <a:cubicBezTo>
                    <a:pt x="3279" y="20790"/>
                    <a:pt x="3428" y="21599"/>
                    <a:pt x="3583" y="21600"/>
                  </a:cubicBezTo>
                  <a:lnTo>
                    <a:pt x="5085" y="21600"/>
                  </a:lnTo>
                  <a:cubicBezTo>
                    <a:pt x="5173" y="21600"/>
                    <a:pt x="5247" y="21076"/>
                    <a:pt x="5247" y="20437"/>
                  </a:cubicBezTo>
                  <a:lnTo>
                    <a:pt x="5247" y="17650"/>
                  </a:lnTo>
                  <a:lnTo>
                    <a:pt x="4211" y="17650"/>
                  </a:lnTo>
                  <a:cubicBezTo>
                    <a:pt x="4144" y="17650"/>
                    <a:pt x="4089" y="17253"/>
                    <a:pt x="4089" y="16770"/>
                  </a:cubicBezTo>
                  <a:lnTo>
                    <a:pt x="4089" y="12226"/>
                  </a:lnTo>
                  <a:lnTo>
                    <a:pt x="5012" y="12226"/>
                  </a:lnTo>
                  <a:lnTo>
                    <a:pt x="5012" y="8278"/>
                  </a:lnTo>
                  <a:lnTo>
                    <a:pt x="4089" y="8278"/>
                  </a:lnTo>
                  <a:lnTo>
                    <a:pt x="4089" y="3948"/>
                  </a:lnTo>
                  <a:lnTo>
                    <a:pt x="5247" y="3948"/>
                  </a:lnTo>
                  <a:lnTo>
                    <a:pt x="5247" y="1164"/>
                  </a:lnTo>
                  <a:cubicBezTo>
                    <a:pt x="5247" y="523"/>
                    <a:pt x="5173" y="0"/>
                    <a:pt x="5085" y="0"/>
                  </a:cubicBezTo>
                  <a:cubicBezTo>
                    <a:pt x="5085" y="0"/>
                    <a:pt x="5085" y="0"/>
                    <a:pt x="5085" y="0"/>
                  </a:cubicBezTo>
                  <a:close/>
                  <a:moveTo>
                    <a:pt x="6795" y="0"/>
                  </a:moveTo>
                  <a:lnTo>
                    <a:pt x="5985" y="0"/>
                  </a:lnTo>
                  <a:lnTo>
                    <a:pt x="5985" y="20439"/>
                  </a:lnTo>
                  <a:cubicBezTo>
                    <a:pt x="5985" y="21077"/>
                    <a:pt x="6058" y="21600"/>
                    <a:pt x="6147" y="21600"/>
                  </a:cubicBezTo>
                  <a:lnTo>
                    <a:pt x="6795" y="21600"/>
                  </a:lnTo>
                  <a:lnTo>
                    <a:pt x="6795" y="0"/>
                  </a:lnTo>
                  <a:cubicBezTo>
                    <a:pt x="6795" y="0"/>
                    <a:pt x="6795" y="0"/>
                    <a:pt x="6795" y="0"/>
                  </a:cubicBezTo>
                  <a:close/>
                  <a:moveTo>
                    <a:pt x="18287" y="0"/>
                  </a:moveTo>
                  <a:cubicBezTo>
                    <a:pt x="18287" y="0"/>
                    <a:pt x="16529" y="0"/>
                    <a:pt x="16481" y="0"/>
                  </a:cubicBezTo>
                  <a:lnTo>
                    <a:pt x="16481" y="19668"/>
                  </a:lnTo>
                  <a:cubicBezTo>
                    <a:pt x="16481" y="20745"/>
                    <a:pt x="16629" y="21599"/>
                    <a:pt x="16785" y="21600"/>
                  </a:cubicBezTo>
                  <a:lnTo>
                    <a:pt x="18287" y="21600"/>
                  </a:lnTo>
                  <a:cubicBezTo>
                    <a:pt x="18376" y="21600"/>
                    <a:pt x="18449" y="21076"/>
                    <a:pt x="18449" y="20437"/>
                  </a:cubicBezTo>
                  <a:lnTo>
                    <a:pt x="18449" y="17650"/>
                  </a:lnTo>
                  <a:lnTo>
                    <a:pt x="17413" y="17650"/>
                  </a:lnTo>
                  <a:cubicBezTo>
                    <a:pt x="17346" y="17650"/>
                    <a:pt x="17291" y="17253"/>
                    <a:pt x="17291" y="16770"/>
                  </a:cubicBezTo>
                  <a:lnTo>
                    <a:pt x="17291" y="12226"/>
                  </a:lnTo>
                  <a:lnTo>
                    <a:pt x="18215" y="12226"/>
                  </a:lnTo>
                  <a:lnTo>
                    <a:pt x="18215" y="8278"/>
                  </a:lnTo>
                  <a:lnTo>
                    <a:pt x="17291" y="8278"/>
                  </a:lnTo>
                  <a:lnTo>
                    <a:pt x="17291" y="3948"/>
                  </a:lnTo>
                  <a:lnTo>
                    <a:pt x="18449" y="3948"/>
                  </a:lnTo>
                  <a:lnTo>
                    <a:pt x="18449" y="1164"/>
                  </a:lnTo>
                  <a:cubicBezTo>
                    <a:pt x="18449" y="523"/>
                    <a:pt x="18376" y="0"/>
                    <a:pt x="18287" y="0"/>
                  </a:cubicBezTo>
                  <a:cubicBezTo>
                    <a:pt x="18287" y="0"/>
                    <a:pt x="18287" y="0"/>
                    <a:pt x="18287" y="0"/>
                  </a:cubicBezTo>
                  <a:close/>
                  <a:moveTo>
                    <a:pt x="12583" y="0"/>
                  </a:moveTo>
                  <a:cubicBezTo>
                    <a:pt x="12583" y="0"/>
                    <a:pt x="10825" y="0"/>
                    <a:pt x="10777" y="0"/>
                  </a:cubicBezTo>
                  <a:lnTo>
                    <a:pt x="10777" y="19668"/>
                  </a:lnTo>
                  <a:cubicBezTo>
                    <a:pt x="10777" y="20745"/>
                    <a:pt x="10926" y="21599"/>
                    <a:pt x="11082" y="21600"/>
                  </a:cubicBezTo>
                  <a:lnTo>
                    <a:pt x="12583" y="21600"/>
                  </a:lnTo>
                  <a:cubicBezTo>
                    <a:pt x="12672" y="21600"/>
                    <a:pt x="12745" y="21076"/>
                    <a:pt x="12745" y="20437"/>
                  </a:cubicBezTo>
                  <a:lnTo>
                    <a:pt x="12745" y="17650"/>
                  </a:lnTo>
                  <a:lnTo>
                    <a:pt x="11709" y="17650"/>
                  </a:lnTo>
                  <a:cubicBezTo>
                    <a:pt x="11642" y="17650"/>
                    <a:pt x="11588" y="17253"/>
                    <a:pt x="11588" y="16770"/>
                  </a:cubicBezTo>
                  <a:lnTo>
                    <a:pt x="11588" y="12226"/>
                  </a:lnTo>
                  <a:lnTo>
                    <a:pt x="12511" y="12226"/>
                  </a:lnTo>
                  <a:lnTo>
                    <a:pt x="12511" y="8278"/>
                  </a:lnTo>
                  <a:lnTo>
                    <a:pt x="11588" y="8278"/>
                  </a:lnTo>
                  <a:lnTo>
                    <a:pt x="11588" y="3948"/>
                  </a:lnTo>
                  <a:lnTo>
                    <a:pt x="12745" y="3948"/>
                  </a:lnTo>
                  <a:lnTo>
                    <a:pt x="12745" y="1164"/>
                  </a:lnTo>
                  <a:cubicBezTo>
                    <a:pt x="12745" y="523"/>
                    <a:pt x="12672" y="0"/>
                    <a:pt x="12583" y="0"/>
                  </a:cubicBezTo>
                  <a:cubicBezTo>
                    <a:pt x="12583" y="0"/>
                    <a:pt x="12583" y="0"/>
                    <a:pt x="12583" y="0"/>
                  </a:cubicBezTo>
                  <a:close/>
                  <a:moveTo>
                    <a:pt x="16012" y="0"/>
                  </a:moveTo>
                  <a:cubicBezTo>
                    <a:pt x="16012" y="0"/>
                    <a:pt x="15568" y="0"/>
                    <a:pt x="15428" y="0"/>
                  </a:cubicBezTo>
                  <a:cubicBezTo>
                    <a:pt x="15287" y="0"/>
                    <a:pt x="15179" y="254"/>
                    <a:pt x="15067" y="1177"/>
                  </a:cubicBezTo>
                  <a:cubicBezTo>
                    <a:pt x="14956" y="2100"/>
                    <a:pt x="14242" y="8000"/>
                    <a:pt x="14242" y="8000"/>
                  </a:cubicBezTo>
                  <a:lnTo>
                    <a:pt x="14242" y="0"/>
                  </a:lnTo>
                  <a:lnTo>
                    <a:pt x="13431" y="0"/>
                  </a:lnTo>
                  <a:lnTo>
                    <a:pt x="13431" y="20439"/>
                  </a:lnTo>
                  <a:cubicBezTo>
                    <a:pt x="13431" y="21078"/>
                    <a:pt x="13504" y="21600"/>
                    <a:pt x="13593" y="21600"/>
                  </a:cubicBezTo>
                  <a:lnTo>
                    <a:pt x="14242" y="21600"/>
                  </a:lnTo>
                  <a:lnTo>
                    <a:pt x="14242" y="11805"/>
                  </a:lnTo>
                  <a:cubicBezTo>
                    <a:pt x="14242" y="11805"/>
                    <a:pt x="14849" y="18618"/>
                    <a:pt x="14956" y="19813"/>
                  </a:cubicBezTo>
                  <a:cubicBezTo>
                    <a:pt x="15063" y="21010"/>
                    <a:pt x="15168" y="21600"/>
                    <a:pt x="15412" y="21600"/>
                  </a:cubicBezTo>
                  <a:cubicBezTo>
                    <a:pt x="15655" y="21600"/>
                    <a:pt x="16077" y="21600"/>
                    <a:pt x="16077" y="21600"/>
                  </a:cubicBezTo>
                  <a:lnTo>
                    <a:pt x="14940" y="8854"/>
                  </a:lnTo>
                  <a:lnTo>
                    <a:pt x="16012" y="0"/>
                  </a:lnTo>
                  <a:cubicBezTo>
                    <a:pt x="16012" y="0"/>
                    <a:pt x="16012" y="0"/>
                    <a:pt x="16012" y="0"/>
                  </a:cubicBezTo>
                  <a:close/>
                  <a:moveTo>
                    <a:pt x="16012" y="0"/>
                  </a:moveTo>
                </a:path>
              </a:pathLst>
            </a:custGeom>
            <a:solidFill>
              <a:srgbClr val="005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sz="1798"/>
            </a:p>
          </p:txBody>
        </p:sp>
        <p:sp>
          <p:nvSpPr>
            <p:cNvPr id="11" name="AutoShape 556"/>
            <p:cNvSpPr>
              <a:spLocks/>
            </p:cNvSpPr>
            <p:nvPr/>
          </p:nvSpPr>
          <p:spPr bwMode="auto">
            <a:xfrm>
              <a:off x="720763" y="6358427"/>
              <a:ext cx="334495" cy="316707"/>
            </a:xfrm>
            <a:custGeom>
              <a:avLst/>
              <a:gdLst>
                <a:gd name="T0" fmla="*/ 138299 w 21386"/>
                <a:gd name="T1" fmla="*/ 631529 h 21414"/>
                <a:gd name="T2" fmla="*/ 124647 w 21386"/>
                <a:gd name="T3" fmla="*/ 621828 h 21414"/>
                <a:gd name="T4" fmla="*/ 199467 w 21386"/>
                <a:gd name="T5" fmla="*/ 392687 h 21414"/>
                <a:gd name="T6" fmla="*/ 3718 w 21386"/>
                <a:gd name="T7" fmla="*/ 251085 h 21414"/>
                <a:gd name="T8" fmla="*/ 8903 w 21386"/>
                <a:gd name="T9" fmla="*/ 235234 h 21414"/>
                <a:gd name="T10" fmla="*/ 250888 w 21386"/>
                <a:gd name="T11" fmla="*/ 235234 h 21414"/>
                <a:gd name="T12" fmla="*/ 325614 w 21386"/>
                <a:gd name="T13" fmla="*/ 6181 h 21414"/>
                <a:gd name="T14" fmla="*/ 342421 w 21386"/>
                <a:gd name="T15" fmla="*/ 6211 h 21414"/>
                <a:gd name="T16" fmla="*/ 417210 w 21386"/>
                <a:gd name="T17" fmla="*/ 235234 h 21414"/>
                <a:gd name="T18" fmla="*/ 659163 w 21386"/>
                <a:gd name="T19" fmla="*/ 235234 h 21414"/>
                <a:gd name="T20" fmla="*/ 664349 w 21386"/>
                <a:gd name="T21" fmla="*/ 251085 h 21414"/>
                <a:gd name="T22" fmla="*/ 547574 w 21386"/>
                <a:gd name="T23" fmla="*/ 335549 h 21414"/>
                <a:gd name="T24" fmla="*/ 409431 w 21386"/>
                <a:gd name="T25" fmla="*/ 335549 h 21414"/>
                <a:gd name="T26" fmla="*/ 366726 w 21386"/>
                <a:gd name="T27" fmla="*/ 204861 h 21414"/>
                <a:gd name="T28" fmla="*/ 324083 w 21386"/>
                <a:gd name="T29" fmla="*/ 335549 h 21414"/>
                <a:gd name="T30" fmla="*/ 185878 w 21386"/>
                <a:gd name="T31" fmla="*/ 335549 h 21414"/>
                <a:gd name="T32" fmla="*/ 297686 w 21386"/>
                <a:gd name="T33" fmla="*/ 416346 h 21414"/>
                <a:gd name="T34" fmla="*/ 254981 w 21386"/>
                <a:gd name="T35" fmla="*/ 547094 h 21414"/>
                <a:gd name="T36" fmla="*/ 138299 w 21386"/>
                <a:gd name="T37" fmla="*/ 631529 h 21414"/>
                <a:gd name="T38" fmla="*/ 138299 w 21386"/>
                <a:gd name="T39" fmla="*/ 631529 h 214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386" h="21414">
                  <a:moveTo>
                    <a:pt x="4427" y="21354"/>
                  </a:moveTo>
                  <a:cubicBezTo>
                    <a:pt x="4199" y="21528"/>
                    <a:pt x="3903" y="21301"/>
                    <a:pt x="3990" y="21026"/>
                  </a:cubicBezTo>
                  <a:cubicBezTo>
                    <a:pt x="4114" y="20634"/>
                    <a:pt x="6385" y="13278"/>
                    <a:pt x="6385" y="13278"/>
                  </a:cubicBezTo>
                  <a:lnTo>
                    <a:pt x="119" y="8490"/>
                  </a:lnTo>
                  <a:cubicBezTo>
                    <a:pt x="-107" y="8316"/>
                    <a:pt x="10" y="7952"/>
                    <a:pt x="285" y="7954"/>
                  </a:cubicBezTo>
                  <a:cubicBezTo>
                    <a:pt x="679" y="7956"/>
                    <a:pt x="8031" y="7954"/>
                    <a:pt x="8031" y="7954"/>
                  </a:cubicBezTo>
                  <a:cubicBezTo>
                    <a:pt x="8031" y="7954"/>
                    <a:pt x="10304" y="603"/>
                    <a:pt x="10423" y="209"/>
                  </a:cubicBezTo>
                  <a:cubicBezTo>
                    <a:pt x="10507" y="-67"/>
                    <a:pt x="10877" y="-72"/>
                    <a:pt x="10961" y="210"/>
                  </a:cubicBezTo>
                  <a:cubicBezTo>
                    <a:pt x="11081" y="604"/>
                    <a:pt x="13355" y="7954"/>
                    <a:pt x="13355" y="7954"/>
                  </a:cubicBezTo>
                  <a:cubicBezTo>
                    <a:pt x="13355" y="7954"/>
                    <a:pt x="20707" y="7956"/>
                    <a:pt x="21100" y="7954"/>
                  </a:cubicBezTo>
                  <a:cubicBezTo>
                    <a:pt x="21376" y="7952"/>
                    <a:pt x="21493" y="8316"/>
                    <a:pt x="21266" y="8490"/>
                  </a:cubicBezTo>
                  <a:lnTo>
                    <a:pt x="17528" y="11346"/>
                  </a:lnTo>
                  <a:lnTo>
                    <a:pt x="13106" y="11346"/>
                  </a:lnTo>
                  <a:lnTo>
                    <a:pt x="11739" y="6927"/>
                  </a:lnTo>
                  <a:lnTo>
                    <a:pt x="10374" y="11346"/>
                  </a:lnTo>
                  <a:lnTo>
                    <a:pt x="5950" y="11346"/>
                  </a:lnTo>
                  <a:lnTo>
                    <a:pt x="9529" y="14078"/>
                  </a:lnTo>
                  <a:lnTo>
                    <a:pt x="8162" y="18499"/>
                  </a:lnTo>
                  <a:cubicBezTo>
                    <a:pt x="8162" y="18499"/>
                    <a:pt x="4654" y="21181"/>
                    <a:pt x="4427" y="21354"/>
                  </a:cubicBezTo>
                  <a:close/>
                  <a:moveTo>
                    <a:pt x="4427" y="21354"/>
                  </a:moveTo>
                </a:path>
              </a:pathLst>
            </a:custGeom>
            <a:solidFill>
              <a:srgbClr val="E30613"/>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sz="1798"/>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4963" y="6205244"/>
            <a:ext cx="1064448" cy="628571"/>
          </a:xfrm>
          <a:prstGeom prst="rect">
            <a:avLst/>
          </a:prstGeom>
        </p:spPr>
      </p:pic>
    </p:spTree>
    <p:extLst>
      <p:ext uri="{BB962C8B-B14F-4D97-AF65-F5344CB8AC3E}">
        <p14:creationId xmlns:p14="http://schemas.microsoft.com/office/powerpoint/2010/main" val="1294493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2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icture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92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_Background Picture Layout 1st colo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1">
                  <a:lumMod val="75000"/>
                  <a:alpha val="89000"/>
                </a:schemeClr>
              </a:gs>
              <a:gs pos="0">
                <a:schemeClr val="accent1">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8" name="Straight Connector 7"/>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_Background Picture Layout 2nd colo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2">
                  <a:lumMod val="75000"/>
                  <a:alpha val="89000"/>
                </a:schemeClr>
              </a:gs>
              <a:gs pos="0">
                <a:schemeClr val="accent2">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3">
                  <a:lumMod val="75000"/>
                  <a:alpha val="89000"/>
                </a:schemeClr>
              </a:gs>
              <a:gs pos="0">
                <a:schemeClr val="accent3">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32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BE3CF-8F4B-8CE1-4446-6BB8680FE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852EC038-160C-B15D-F32B-CE51DF611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93D25-D372-CADA-610C-CA46D674C41E}"/>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B5172378-96CF-384B-6D67-7DCE1AE59E51}"/>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2FBE5930-1D67-B3E8-F1F3-96F922D79EB2}"/>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2820390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4">
                  <a:lumMod val="75000"/>
                  <a:alpha val="81000"/>
                </a:schemeClr>
              </a:gs>
              <a:gs pos="0">
                <a:schemeClr val="accent4">
                  <a:alpha val="8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_Background Picture Layout 3rd color">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5">
                  <a:lumMod val="75000"/>
                  <a:alpha val="89000"/>
                </a:schemeClr>
              </a:gs>
              <a:gs pos="0">
                <a:schemeClr val="accent5">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accent6">
                  <a:lumMod val="75000"/>
                  <a:alpha val="89000"/>
                </a:schemeClr>
              </a:gs>
              <a:gs pos="0">
                <a:schemeClr val="accent6">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1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78000">
                <a:schemeClr val="tx2">
                  <a:lumMod val="75000"/>
                  <a:alpha val="89000"/>
                </a:schemeClr>
              </a:gs>
              <a:gs pos="0">
                <a:schemeClr val="tx2">
                  <a:alpha val="81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8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6">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5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2">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831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6">
                  <a:alpha val="85000"/>
                </a:schemeClr>
              </a:gs>
              <a:gs pos="100000">
                <a:schemeClr val="accent4">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2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5">
                  <a:alpha val="85000"/>
                </a:schemeClr>
              </a:gs>
              <a:gs pos="100000">
                <a:schemeClr val="accent6">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dirty="0"/>
              <a:t>Click to edit Master title style</a:t>
            </a:r>
          </a:p>
        </p:txBody>
      </p:sp>
      <p:cxnSp>
        <p:nvCxnSpPr>
          <p:cNvPr id="5" name="Straight Connector 4"/>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0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chemeClr val="accent1">
                  <a:alpha val="85000"/>
                </a:schemeClr>
              </a:gs>
              <a:gs pos="100000">
                <a:schemeClr val="accent1">
                  <a:lumMod val="75000"/>
                  <a:alpha val="8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838200" y="179706"/>
            <a:ext cx="10515600" cy="859789"/>
          </a:xfrm>
        </p:spPr>
        <p:txBody>
          <a:bodyPr>
            <a:normAutofit/>
          </a:bodyPr>
          <a:lstStyle>
            <a:lvl1pPr algn="ctr">
              <a:defRPr sz="4000" b="1">
                <a:solidFill>
                  <a:schemeClr val="bg2"/>
                </a:solidFill>
              </a:defRPr>
            </a:lvl1pPr>
          </a:lstStyle>
          <a:p>
            <a:r>
              <a:rPr lang="en-US"/>
              <a:t>Click to edit Master title style</a:t>
            </a:r>
          </a:p>
        </p:txBody>
      </p:sp>
      <p:cxnSp>
        <p:nvCxnSpPr>
          <p:cNvPr id="8" name="Straight Connector 7"/>
          <p:cNvCxnSpPr/>
          <p:nvPr userDrawn="1"/>
        </p:nvCxnSpPr>
        <p:spPr>
          <a:xfrm rot="16200000">
            <a:off x="6096000" y="678055"/>
            <a:ext cx="0" cy="540000"/>
          </a:xfrm>
          <a:prstGeom prst="line">
            <a:avLst/>
          </a:prstGeom>
          <a:ln w="25400">
            <a:solidFill>
              <a:schemeClr val="bg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5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_Background Picture Layout 3rd color">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flip="none" rotWithShape="1">
            <a:gsLst>
              <a:gs pos="0">
                <a:schemeClr val="accent4">
                  <a:alpha val="85000"/>
                </a:schemeClr>
              </a:gs>
              <a:gs pos="100000">
                <a:schemeClr val="accent5">
                  <a:alpha val="8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25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D857-016F-EFA4-FB38-2D901F66C632}"/>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F23143BD-D01A-7C6C-DA4A-E5F009C2E0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03836B45-7525-EE08-640D-90B2270162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C6434C58-8566-CC73-BD18-8C0A25E9EFE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6" name="Footer Placeholder 5">
            <a:extLst>
              <a:ext uri="{FF2B5EF4-FFF2-40B4-BE49-F238E27FC236}">
                <a16:creationId xmlns:a16="http://schemas.microsoft.com/office/drawing/2014/main" id="{6CBD35E1-E734-522D-D835-9D8FE4917F2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10B57AF6-614D-1225-2259-4C1EF07ADD02}"/>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031993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388673"/>
      </p:ext>
    </p:extLst>
  </p:cSld>
  <p:clrMapOvr>
    <a:masterClrMapping/>
  </p:clrMapOvr>
  <p:extLst>
    <p:ext uri="{DCECCB84-F9BA-43D5-87BE-67443E8EF086}">
      <p15:sldGuideLst xmlns:p15="http://schemas.microsoft.com/office/powerpoint/2012/main">
        <p15:guide id="1" orient="horz" pos="2928">
          <p15:clr>
            <a:srgbClr val="FBAE40"/>
          </p15:clr>
        </p15:guide>
        <p15:guide id="2" orient="horz" pos="14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ture Layout Year">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9294471" cy="5764192"/>
          </a:xfrm>
          <a:solidFill>
            <a:schemeClr val="bg2">
              <a:lumMod val="65000"/>
            </a:schemeClr>
          </a:solidFill>
        </p:spPr>
        <p:txBody>
          <a:bodyPr/>
          <a:lstStyle/>
          <a:p>
            <a:endParaRPr lang="id-ID"/>
          </a:p>
        </p:txBody>
      </p:sp>
    </p:spTree>
    <p:extLst>
      <p:ext uri="{BB962C8B-B14F-4D97-AF65-F5344CB8AC3E}">
        <p14:creationId xmlns:p14="http://schemas.microsoft.com/office/powerpoint/2010/main" val="11098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4B662-C93B-0450-5135-F3E551334C0A}"/>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1591E0C9-6733-0161-536F-94C51AA4A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BD36F-D5A5-898D-CAC6-933EA93CD2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F36A654A-014C-D348-34BF-5779F094A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5F8030-47CA-3DF2-DAA7-3EB7AB198E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398FB271-B5B5-CCDF-A99C-887D8A0FAB20}"/>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8" name="Footer Placeholder 7">
            <a:extLst>
              <a:ext uri="{FF2B5EF4-FFF2-40B4-BE49-F238E27FC236}">
                <a16:creationId xmlns:a16="http://schemas.microsoft.com/office/drawing/2014/main" id="{B5796D7D-03FE-BF35-BEB9-5F1C46922420}"/>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2341F38C-69EF-C352-257C-3C79BB24599B}"/>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263248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9903-46FB-9BB9-0779-3786F1F567C4}"/>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7F3B6651-8D2B-993E-832D-D4DD072E7F79}"/>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4" name="Footer Placeholder 3">
            <a:extLst>
              <a:ext uri="{FF2B5EF4-FFF2-40B4-BE49-F238E27FC236}">
                <a16:creationId xmlns:a16="http://schemas.microsoft.com/office/drawing/2014/main" id="{E291CE83-2720-4F92-DF5E-182610145F24}"/>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ECDFD4E2-64AB-2EB4-5709-CD93179B63E1}"/>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28128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0E425-AA1D-5AEA-FAF4-05A2A8D5452B}"/>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3" name="Footer Placeholder 2">
            <a:extLst>
              <a:ext uri="{FF2B5EF4-FFF2-40B4-BE49-F238E27FC236}">
                <a16:creationId xmlns:a16="http://schemas.microsoft.com/office/drawing/2014/main" id="{A205E54A-D448-1090-93DA-7C00AA016F9A}"/>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62154A1A-6E4F-36A8-14E1-9C039F773C3A}"/>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195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AD7A-F95D-3992-B60B-380A933F7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2E1CE28E-46FF-6384-35B0-B3642728C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EEDA238D-346D-1D9E-CF57-FFAC478D4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74463-47D5-E28E-54EE-B875F62BAED4}"/>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6" name="Footer Placeholder 5">
            <a:extLst>
              <a:ext uri="{FF2B5EF4-FFF2-40B4-BE49-F238E27FC236}">
                <a16:creationId xmlns:a16="http://schemas.microsoft.com/office/drawing/2014/main" id="{09F6D69F-4B76-23E8-2914-ED544DC6A2AC}"/>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CCE53476-3561-2C2E-78A1-D7554E89D5F5}"/>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23053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410F-30D4-A415-E1DA-D38949BED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7FD64AE9-DD97-17D2-3429-46E4B79A8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AD4A5C0D-5528-90EC-803E-017A54D8D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2E405-CE9E-6AB9-BD3F-4EFB279B292C}"/>
              </a:ext>
            </a:extLst>
          </p:cNvPr>
          <p:cNvSpPr>
            <a:spLocks noGrp="1"/>
          </p:cNvSpPr>
          <p:nvPr>
            <p:ph type="dt" sz="half" idx="10"/>
          </p:nvPr>
        </p:nvSpPr>
        <p:spPr/>
        <p:txBody>
          <a:bodyPr/>
          <a:lstStyle/>
          <a:p>
            <a:fld id="{A1EE19FA-ADD1-4B9A-B035-F606FCE4671D}" type="datetimeFigureOut">
              <a:rPr lang="nl-BE" smtClean="0"/>
              <a:t>26/03/2025</a:t>
            </a:fld>
            <a:endParaRPr lang="nl-BE"/>
          </a:p>
        </p:txBody>
      </p:sp>
      <p:sp>
        <p:nvSpPr>
          <p:cNvPr id="6" name="Footer Placeholder 5">
            <a:extLst>
              <a:ext uri="{FF2B5EF4-FFF2-40B4-BE49-F238E27FC236}">
                <a16:creationId xmlns:a16="http://schemas.microsoft.com/office/drawing/2014/main" id="{F9AFC1B0-BFAF-88E0-4839-B1F9A4E2136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982AEA71-9960-6963-3ED2-E20D41E33AD5}"/>
              </a:ext>
            </a:extLst>
          </p:cNvPr>
          <p:cNvSpPr>
            <a:spLocks noGrp="1"/>
          </p:cNvSpPr>
          <p:nvPr>
            <p:ph type="sldNum" sz="quarter" idx="12"/>
          </p:nvPr>
        </p:nvSpPr>
        <p:spPr/>
        <p:txBody>
          <a:bodyPr/>
          <a:lstStyle/>
          <a:p>
            <a:fld id="{DAA51464-96A3-4B1D-BC02-63A973F5C4FE}" type="slidenum">
              <a:rPr lang="nl-BE" smtClean="0"/>
              <a:t>‹#›</a:t>
            </a:fld>
            <a:endParaRPr lang="nl-BE"/>
          </a:p>
        </p:txBody>
      </p:sp>
    </p:spTree>
    <p:extLst>
      <p:ext uri="{BB962C8B-B14F-4D97-AF65-F5344CB8AC3E}">
        <p14:creationId xmlns:p14="http://schemas.microsoft.com/office/powerpoint/2010/main" val="41856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3F353-32C2-DBC3-3872-B2C5C2CDD6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39F1C7FD-77CA-00F0-1516-627CE0DD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B9E54BF6-FE03-F40C-E4DB-27ABC2B0D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E19FA-ADD1-4B9A-B035-F606FCE4671D}" type="datetimeFigureOut">
              <a:rPr lang="nl-BE" smtClean="0"/>
              <a:t>26/03/2025</a:t>
            </a:fld>
            <a:endParaRPr lang="nl-BE"/>
          </a:p>
        </p:txBody>
      </p:sp>
      <p:sp>
        <p:nvSpPr>
          <p:cNvPr id="5" name="Footer Placeholder 4">
            <a:extLst>
              <a:ext uri="{FF2B5EF4-FFF2-40B4-BE49-F238E27FC236}">
                <a16:creationId xmlns:a16="http://schemas.microsoft.com/office/drawing/2014/main" id="{CFC915B2-0EFE-6242-0238-8918F81E4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E02F9B5D-562F-863E-31F5-A9B088656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51464-96A3-4B1D-BC02-63A973F5C4FE}" type="slidenum">
              <a:rPr lang="nl-BE" smtClean="0"/>
              <a:t>‹#›</a:t>
            </a:fld>
            <a:endParaRPr lang="nl-BE"/>
          </a:p>
        </p:txBody>
      </p:sp>
    </p:spTree>
    <p:extLst>
      <p:ext uri="{BB962C8B-B14F-4D97-AF65-F5344CB8AC3E}">
        <p14:creationId xmlns:p14="http://schemas.microsoft.com/office/powerpoint/2010/main" val="905022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C3731-C3FB-4367-8FA5-B17A28F3EA38}" type="datetimeFigureOut">
              <a:rPr lang="nl-NL" smtClean="0"/>
              <a:t>26-3-2025</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840F8-F77D-47B7-A859-9F2758724871}" type="slidenum">
              <a:rPr lang="nl-NL" smtClean="0"/>
              <a:t>‹#›</a:t>
            </a:fld>
            <a:endParaRPr lang="nl-NL"/>
          </a:p>
        </p:txBody>
      </p:sp>
      <p:pic>
        <p:nvPicPr>
          <p:cNvPr id="8" name="bg3.png" descr="bg3.png"/>
          <p:cNvPicPr>
            <a:picLocks noChangeAspect="1"/>
          </p:cNvPicPr>
          <p:nvPr userDrawn="1"/>
        </p:nvPicPr>
        <p:blipFill>
          <a:blip r:embed="rId16"/>
          <a:stretch>
            <a:fillRect/>
          </a:stretch>
        </p:blipFill>
        <p:spPr>
          <a:xfrm>
            <a:off x="0" y="0"/>
            <a:ext cx="12192000" cy="6858000"/>
          </a:xfrm>
          <a:prstGeom prst="rect">
            <a:avLst/>
          </a:prstGeom>
          <a:ln w="12700">
            <a:miter lim="400000"/>
          </a:ln>
        </p:spPr>
      </p:pic>
      <p:pic>
        <p:nvPicPr>
          <p:cNvPr id="9" name="Picture 2" descr="Picture 2">
            <a:extLst>
              <a:ext uri="{FF2B5EF4-FFF2-40B4-BE49-F238E27FC236}">
                <a16:creationId xmlns:a16="http://schemas.microsoft.com/office/drawing/2014/main" id="{D346E6B1-5F0C-6740-AAAD-4796ECC9866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rot="21097458">
            <a:off x="11593216" y="-2599260"/>
            <a:ext cx="999465" cy="5573706"/>
          </a:xfrm>
          <a:prstGeom prst="rect">
            <a:avLst/>
          </a:prstGeom>
          <a:ln w="12700">
            <a:miter lim="400000"/>
          </a:ln>
        </p:spPr>
      </p:pic>
      <p:pic>
        <p:nvPicPr>
          <p:cNvPr id="10" name="Tape2.png" descr="Tape2.png">
            <a:extLst>
              <a:ext uri="{FF2B5EF4-FFF2-40B4-BE49-F238E27FC236}">
                <a16:creationId xmlns:a16="http://schemas.microsoft.com/office/drawing/2014/main" id="{10F8B2C4-0C16-7D44-B960-543A299C3F8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rot="20858961">
            <a:off x="11365147" y="-2171441"/>
            <a:ext cx="1224581" cy="4342882"/>
          </a:xfrm>
          <a:prstGeom prst="rect">
            <a:avLst/>
          </a:prstGeom>
          <a:ln w="12700">
            <a:miter lim="400000"/>
          </a:ln>
        </p:spPr>
      </p:pic>
      <p:pic>
        <p:nvPicPr>
          <p:cNvPr id="11" name="Picture 2" descr="Picture 2"/>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21097458">
            <a:off x="-246039" y="3426252"/>
            <a:ext cx="828505" cy="4620326"/>
          </a:xfrm>
          <a:prstGeom prst="rect">
            <a:avLst/>
          </a:prstGeom>
          <a:ln w="12700">
            <a:miter lim="400000"/>
          </a:ln>
        </p:spPr>
      </p:pic>
    </p:spTree>
    <p:extLst>
      <p:ext uri="{BB962C8B-B14F-4D97-AF65-F5344CB8AC3E}">
        <p14:creationId xmlns:p14="http://schemas.microsoft.com/office/powerpoint/2010/main" val="1413598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A586C-0232-40B1-BB5C-192C57B78B8E}" type="datetime1">
              <a:rPr lang="en-US" smtClean="0"/>
              <a:t>3/26/2025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C104B-A10B-485A-870B-A1BCCCA3BFF2}" type="slidenum">
              <a:rPr lang="en-US" smtClean="0"/>
              <a:t>‹#›</a:t>
            </a:fld>
            <a:endParaRPr lang="en-US"/>
          </a:p>
        </p:txBody>
      </p:sp>
    </p:spTree>
    <p:extLst>
      <p:ext uri="{BB962C8B-B14F-4D97-AF65-F5344CB8AC3E}">
        <p14:creationId xmlns:p14="http://schemas.microsoft.com/office/powerpoint/2010/main" val="377431280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45;p66">
            <a:extLst>
              <a:ext uri="{FF2B5EF4-FFF2-40B4-BE49-F238E27FC236}">
                <a16:creationId xmlns:a16="http://schemas.microsoft.com/office/drawing/2014/main" id="{F5A2E59A-128A-9929-621F-36C7402FE85D}"/>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3" name="Picture 2" descr="A logo on a black background&#10;&#10;AI-generated content may be incorrect.">
            <a:extLst>
              <a:ext uri="{FF2B5EF4-FFF2-40B4-BE49-F238E27FC236}">
                <a16:creationId xmlns:a16="http://schemas.microsoft.com/office/drawing/2014/main" id="{53CD5589-2EB9-53DB-F0BB-D0D7AF69D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245" y="1702690"/>
            <a:ext cx="3502442" cy="3502442"/>
          </a:xfrm>
          <a:prstGeom prst="rect">
            <a:avLst/>
          </a:prstGeom>
        </p:spPr>
      </p:pic>
      <p:pic>
        <p:nvPicPr>
          <p:cNvPr id="5" name="Google Shape;905;p91">
            <a:extLst>
              <a:ext uri="{FF2B5EF4-FFF2-40B4-BE49-F238E27FC236}">
                <a16:creationId xmlns:a16="http://schemas.microsoft.com/office/drawing/2014/main" id="{92F64772-6417-02BE-F6B2-710F83199D54}"/>
              </a:ext>
            </a:extLst>
          </p:cNvPr>
          <p:cNvPicPr preferRelativeResize="0"/>
          <p:nvPr/>
        </p:nvPicPr>
        <p:blipFill rotWithShape="1">
          <a:blip r:embed="rId4">
            <a:alphaModFix amt="63000"/>
          </a:blip>
          <a:srcRect r="65312" b="15232"/>
          <a:stretch/>
        </p:blipFill>
        <p:spPr>
          <a:xfrm>
            <a:off x="6210300" y="451954"/>
            <a:ext cx="5915025" cy="5954091"/>
          </a:xfrm>
          <a:prstGeom prst="roundRect">
            <a:avLst>
              <a:gd name="adj" fmla="val 2543"/>
            </a:avLst>
          </a:prstGeom>
          <a:noFill/>
          <a:ln>
            <a:noFill/>
          </a:ln>
        </p:spPr>
      </p:pic>
      <p:sp>
        <p:nvSpPr>
          <p:cNvPr id="6" name="TextBox 5">
            <a:extLst>
              <a:ext uri="{FF2B5EF4-FFF2-40B4-BE49-F238E27FC236}">
                <a16:creationId xmlns:a16="http://schemas.microsoft.com/office/drawing/2014/main" id="{F62A8C2D-E4DD-780E-6E55-49CE706E13B1}"/>
              </a:ext>
            </a:extLst>
          </p:cNvPr>
          <p:cNvSpPr txBox="1"/>
          <p:nvPr/>
        </p:nvSpPr>
        <p:spPr>
          <a:xfrm>
            <a:off x="6589236" y="1378173"/>
            <a:ext cx="5157151" cy="328333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0" cap="all" spc="-76" normalizeH="0" baseline="0" noProof="0" dirty="0">
                <a:ln>
                  <a:noFill/>
                </a:ln>
                <a:solidFill>
                  <a:prstClr val="white"/>
                </a:solidFill>
                <a:effectLst>
                  <a:outerShdw blurRad="38100" dist="38100" dir="2700000" algn="tl">
                    <a:srgbClr val="000000">
                      <a:alpha val="43137"/>
                    </a:srgbClr>
                  </a:outerShdw>
                </a:effectLst>
                <a:uLnTx/>
                <a:uFillTx/>
                <a:latin typeface="Oswald SemiBold" panose="00000700000000000000" pitchFamily="2" charset="0"/>
                <a:sym typeface="Heroic Condensed Bold Oblique"/>
              </a:rPr>
              <a:t>SAFE &amp; INCLUSIVE TOOLKIT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0" cap="all" spc="-76" normalizeH="0" baseline="0" noProof="0" dirty="0">
                <a:ln>
                  <a:noFill/>
                </a:ln>
                <a:solidFill>
                  <a:prstClr val="white"/>
                </a:solidFill>
                <a:effectLst>
                  <a:outerShdw blurRad="38100" dist="38100" dir="2700000" algn="tl">
                    <a:srgbClr val="000000">
                      <a:alpha val="43137"/>
                    </a:srgbClr>
                  </a:outerShdw>
                </a:effectLst>
                <a:uLnTx/>
                <a:uFillTx/>
                <a:latin typeface="Oswald SemiBold" panose="00000700000000000000" pitchFamily="2" charset="0"/>
                <a:sym typeface="Heroic Condensed Bold Oblique"/>
              </a:rPr>
              <a:t>FOR OUTLET</a:t>
            </a:r>
          </a:p>
        </p:txBody>
      </p:sp>
      <p:sp>
        <p:nvSpPr>
          <p:cNvPr id="10" name="TextBox 9">
            <a:extLst>
              <a:ext uri="{FF2B5EF4-FFF2-40B4-BE49-F238E27FC236}">
                <a16:creationId xmlns:a16="http://schemas.microsoft.com/office/drawing/2014/main" id="{ABD5F621-0616-D8C0-95AB-AA810C1D8EBF}"/>
              </a:ext>
            </a:extLst>
          </p:cNvPr>
          <p:cNvSpPr txBox="1"/>
          <p:nvPr/>
        </p:nvSpPr>
        <p:spPr>
          <a:xfrm>
            <a:off x="6589236" y="5701708"/>
            <a:ext cx="5157151" cy="4985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i="0" u="none" strike="noStrike" kern="0" cap="all" spc="-76" normalizeH="0" baseline="0" noProof="0" dirty="0">
                <a:ln>
                  <a:noFill/>
                </a:ln>
                <a:solidFill>
                  <a:prstClr val="white"/>
                </a:solidFill>
                <a:uLnTx/>
                <a:uFillTx/>
                <a:latin typeface="Oswald Light" panose="00000400000000000000" pitchFamily="2" charset="0"/>
                <a:sym typeface="Heroic Condensed Bold Oblique"/>
              </a:rPr>
              <a:t>Developed by Desperados, </a:t>
            </a:r>
            <a:r>
              <a:rPr kumimoji="0" lang="en-US" sz="2000" i="0" u="none" strike="noStrike" kern="0" cap="all" spc="-76" normalizeH="0" baseline="0" noProof="0" dirty="0" err="1">
                <a:ln>
                  <a:noFill/>
                </a:ln>
                <a:solidFill>
                  <a:prstClr val="white"/>
                </a:solidFill>
                <a:uLnTx/>
                <a:uFillTx/>
                <a:latin typeface="Oswald Light" panose="00000400000000000000" pitchFamily="2" charset="0"/>
                <a:sym typeface="Heroic Condensed Bold Oblique"/>
              </a:rPr>
              <a:t>wel</a:t>
            </a:r>
            <a:r>
              <a:rPr kumimoji="0" lang="en-US" sz="2000" i="0" u="none" strike="noStrike" kern="0" cap="all" spc="-76" normalizeH="0" baseline="0" noProof="0" dirty="0">
                <a:ln>
                  <a:noFill/>
                </a:ln>
                <a:solidFill>
                  <a:prstClr val="white"/>
                </a:solidFill>
                <a:uLnTx/>
                <a:uFillTx/>
                <a:latin typeface="Oswald Light" panose="00000400000000000000" pitchFamily="2" charset="0"/>
                <a:sym typeface="Heroic Condensed Bold Oblique"/>
              </a:rPr>
              <a:t> jong AND </a:t>
            </a:r>
            <a:r>
              <a:rPr kumimoji="0" lang="en-US" sz="2000" i="0" u="none" strike="noStrike" kern="0" cap="all" spc="-76" normalizeH="0" baseline="0" noProof="0" dirty="0" err="1">
                <a:ln>
                  <a:noFill/>
                </a:ln>
                <a:solidFill>
                  <a:prstClr val="white"/>
                </a:solidFill>
                <a:uLnTx/>
                <a:uFillTx/>
                <a:latin typeface="Oswald Light" panose="00000400000000000000" pitchFamily="2" charset="0"/>
                <a:sym typeface="Heroic Condensed Bold Oblique"/>
              </a:rPr>
              <a:t>Pixiels</a:t>
            </a:r>
            <a:endParaRPr kumimoji="0" lang="en-US" sz="2000" i="0" u="none" strike="noStrike" kern="0" cap="all" spc="-76" normalizeH="0" baseline="0" noProof="0" dirty="0">
              <a:ln>
                <a:noFill/>
              </a:ln>
              <a:solidFill>
                <a:prstClr val="white"/>
              </a:solidFill>
              <a:uLnTx/>
              <a:uFillTx/>
              <a:latin typeface="Oswald Light" panose="00000400000000000000" pitchFamily="2" charset="0"/>
              <a:sym typeface="Heroic Condensed Bold Oblique"/>
            </a:endParaRPr>
          </a:p>
        </p:txBody>
      </p:sp>
    </p:spTree>
    <p:extLst>
      <p:ext uri="{BB962C8B-B14F-4D97-AF65-F5344CB8AC3E}">
        <p14:creationId xmlns:p14="http://schemas.microsoft.com/office/powerpoint/2010/main" val="301147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0E803366-1AFF-CB5C-3493-0215E6E775B9}"/>
              </a:ext>
            </a:extLst>
          </p:cNvPr>
          <p:cNvSpPr txBox="1"/>
          <p:nvPr/>
        </p:nvSpPr>
        <p:spPr>
          <a:xfrm>
            <a:off x="716988" y="1804063"/>
            <a:ext cx="4342910" cy="2800767"/>
          </a:xfrm>
          <a:prstGeom prst="rect">
            <a:avLst/>
          </a:prstGeom>
          <a:noFill/>
        </p:spPr>
        <p:txBody>
          <a:bodyPr wrap="square">
            <a:spAutoFit/>
          </a:bodyPr>
          <a:lstStyle/>
          <a:p>
            <a:pPr algn="ctr"/>
            <a:r>
              <a:rPr lang="en-US" sz="4400" b="1" dirty="0">
                <a:latin typeface="Oswald" panose="00000500000000000000" pitchFamily="2" charset="0"/>
              </a:rPr>
              <a:t>HOUSE RULES EXAMPLE THAT YOU CAN ADJUST FOR YOUR OUTLET</a:t>
            </a:r>
            <a:endParaRPr lang="nl-BE" sz="4400" dirty="0"/>
          </a:p>
        </p:txBody>
      </p:sp>
      <p:pic>
        <p:nvPicPr>
          <p:cNvPr id="9" name="Picture 8">
            <a:extLst>
              <a:ext uri="{FF2B5EF4-FFF2-40B4-BE49-F238E27FC236}">
                <a16:creationId xmlns:a16="http://schemas.microsoft.com/office/drawing/2014/main" id="{09B8F3EB-B6F8-2573-6EC5-343F823DDC8F}"/>
              </a:ext>
            </a:extLst>
          </p:cNvPr>
          <p:cNvPicPr>
            <a:picLocks noChangeAspect="1"/>
          </p:cNvPicPr>
          <p:nvPr/>
        </p:nvPicPr>
        <p:blipFill>
          <a:blip r:embed="rId3"/>
          <a:stretch>
            <a:fillRect/>
          </a:stretch>
        </p:blipFill>
        <p:spPr>
          <a:xfrm>
            <a:off x="6487522" y="243564"/>
            <a:ext cx="4487045" cy="6370872"/>
          </a:xfrm>
          <a:prstGeom prst="rect">
            <a:avLst/>
          </a:prstGeom>
        </p:spPr>
      </p:pic>
    </p:spTree>
    <p:extLst>
      <p:ext uri="{BB962C8B-B14F-4D97-AF65-F5344CB8AC3E}">
        <p14:creationId xmlns:p14="http://schemas.microsoft.com/office/powerpoint/2010/main" val="1116994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en-US" b="1" dirty="0">
                <a:solidFill>
                  <a:schemeClr val="bg1"/>
                </a:solidFill>
                <a:latin typeface="Oswald" panose="00000500000000000000" pitchFamily="2" charset="0"/>
              </a:rPr>
              <a:t>HOW TO HANDLE CERTAIN SITUATIONS</a:t>
            </a:r>
          </a:p>
        </p:txBody>
      </p:sp>
    </p:spTree>
    <p:extLst>
      <p:ext uri="{BB962C8B-B14F-4D97-AF65-F5344CB8AC3E}">
        <p14:creationId xmlns:p14="http://schemas.microsoft.com/office/powerpoint/2010/main" val="146119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37EBBAD6-32CA-D5D1-AE8C-2F49C2DC1E8C}"/>
              </a:ext>
            </a:extLst>
          </p:cNvPr>
          <p:cNvSpPr>
            <a:spLocks noGrp="1"/>
          </p:cNvSpPr>
          <p:nvPr>
            <p:ph type="title"/>
          </p:nvPr>
        </p:nvSpPr>
        <p:spPr>
          <a:xfrm>
            <a:off x="723900" y="500996"/>
            <a:ext cx="11087100" cy="1325563"/>
          </a:xfrm>
        </p:spPr>
        <p:txBody>
          <a:bodyPr>
            <a:noAutofit/>
          </a:bodyPr>
          <a:lstStyle/>
          <a:p>
            <a:pPr algn="ctr"/>
            <a:r>
              <a:rPr lang="en-US" sz="3200" b="1" dirty="0">
                <a:latin typeface="Oswald" panose="00000500000000000000" pitchFamily="2" charset="0"/>
              </a:rPr>
              <a:t>You overhear colleagues talking about different people on the dance floor. The language used can be offensive to the individuals involved. What do you do? Multiple answers possible.</a:t>
            </a:r>
          </a:p>
        </p:txBody>
      </p:sp>
      <p:pic>
        <p:nvPicPr>
          <p:cNvPr id="3" name="Google Shape;905;p91">
            <a:extLst>
              <a:ext uri="{FF2B5EF4-FFF2-40B4-BE49-F238E27FC236}">
                <a16:creationId xmlns:a16="http://schemas.microsoft.com/office/drawing/2014/main" id="{B1144710-BC03-2775-C1C8-B33C012FBAF3}"/>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6" name="Google Shape;905;p91">
            <a:extLst>
              <a:ext uri="{FF2B5EF4-FFF2-40B4-BE49-F238E27FC236}">
                <a16:creationId xmlns:a16="http://schemas.microsoft.com/office/drawing/2014/main" id="{47C7CD85-D34D-1206-BB3E-CBBBE93FFC8A}"/>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7" name="Google Shape;905;p91">
            <a:extLst>
              <a:ext uri="{FF2B5EF4-FFF2-40B4-BE49-F238E27FC236}">
                <a16:creationId xmlns:a16="http://schemas.microsoft.com/office/drawing/2014/main" id="{89EE6243-3E4C-B30F-1545-52D751F15713}"/>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9" name="TextBox 8">
            <a:extLst>
              <a:ext uri="{FF2B5EF4-FFF2-40B4-BE49-F238E27FC236}">
                <a16:creationId xmlns:a16="http://schemas.microsoft.com/office/drawing/2014/main" id="{06B20D86-263F-D22D-2267-FA71AC0AD5A2}"/>
              </a:ext>
            </a:extLst>
          </p:cNvPr>
          <p:cNvSpPr txBox="1"/>
          <p:nvPr/>
        </p:nvSpPr>
        <p:spPr>
          <a:xfrm>
            <a:off x="723900" y="2720703"/>
            <a:ext cx="106553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A. You address the group of colleagues and explain that this can be offensive.</a:t>
            </a:r>
            <a:endParaRPr lang="nl-BE" sz="2000" dirty="0">
              <a:solidFill>
                <a:schemeClr val="bg1"/>
              </a:solidFill>
              <a:latin typeface="Oswald Light" panose="00000400000000000000" pitchFamily="2" charset="0"/>
            </a:endParaRPr>
          </a:p>
        </p:txBody>
      </p:sp>
      <p:sp>
        <p:nvSpPr>
          <p:cNvPr id="10" name="TextBox 9">
            <a:extLst>
              <a:ext uri="{FF2B5EF4-FFF2-40B4-BE49-F238E27FC236}">
                <a16:creationId xmlns:a16="http://schemas.microsoft.com/office/drawing/2014/main" id="{4BF4DFE1-21D5-583C-FA38-8E1393CE72F8}"/>
              </a:ext>
            </a:extLst>
          </p:cNvPr>
          <p:cNvSpPr txBox="1"/>
          <p:nvPr/>
        </p:nvSpPr>
        <p:spPr>
          <a:xfrm>
            <a:off x="723900" y="4247396"/>
            <a:ext cx="110871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B. You address the group of colleagues, telling them that they are talking loudly and that they should discuss it more quietly.</a:t>
            </a:r>
            <a:endParaRPr lang="nl-BE" sz="2000" dirty="0">
              <a:solidFill>
                <a:schemeClr val="bg1"/>
              </a:solidFill>
              <a:latin typeface="Oswald Light" panose="00000400000000000000" pitchFamily="2" charset="0"/>
            </a:endParaRPr>
          </a:p>
        </p:txBody>
      </p:sp>
      <p:sp>
        <p:nvSpPr>
          <p:cNvPr id="16" name="TextBox 15">
            <a:extLst>
              <a:ext uri="{FF2B5EF4-FFF2-40B4-BE49-F238E27FC236}">
                <a16:creationId xmlns:a16="http://schemas.microsoft.com/office/drawing/2014/main" id="{EF353D56-4E55-FDA0-CBB6-D54C9CC85BA0}"/>
              </a:ext>
            </a:extLst>
          </p:cNvPr>
          <p:cNvSpPr txBox="1"/>
          <p:nvPr/>
        </p:nvSpPr>
        <p:spPr>
          <a:xfrm>
            <a:off x="723900" y="5743303"/>
            <a:ext cx="106553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C. You feel uncomfortable directly confronting the group, so you explain the situation to your supervisor.</a:t>
            </a:r>
            <a:endParaRPr lang="nl-BE" sz="2000" dirty="0">
              <a:solidFill>
                <a:schemeClr val="bg1"/>
              </a:solidFill>
              <a:latin typeface="Oswald Light" panose="00000400000000000000" pitchFamily="2" charset="0"/>
            </a:endParaRPr>
          </a:p>
        </p:txBody>
      </p:sp>
      <p:pic>
        <p:nvPicPr>
          <p:cNvPr id="5" name="Google Shape;905;p91">
            <a:extLst>
              <a:ext uri="{FF2B5EF4-FFF2-40B4-BE49-F238E27FC236}">
                <a16:creationId xmlns:a16="http://schemas.microsoft.com/office/drawing/2014/main" id="{F20D8ECE-848E-2C0A-D113-38590E46CE58}"/>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2257977"/>
            <a:ext cx="11480800" cy="1325563"/>
          </a:xfrm>
          <a:prstGeom prst="roundRect">
            <a:avLst>
              <a:gd name="adj" fmla="val 2543"/>
            </a:avLst>
          </a:prstGeom>
          <a:noFill/>
          <a:ln w="38100">
            <a:solidFill>
              <a:schemeClr val="accent3"/>
            </a:solidFill>
          </a:ln>
        </p:spPr>
      </p:pic>
      <p:pic>
        <p:nvPicPr>
          <p:cNvPr id="11" name="Google Shape;905;p91">
            <a:extLst>
              <a:ext uri="{FF2B5EF4-FFF2-40B4-BE49-F238E27FC236}">
                <a16:creationId xmlns:a16="http://schemas.microsoft.com/office/drawing/2014/main" id="{033DE034-5628-2EDE-0840-64F5616FE6B2}"/>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13" name="Graphic 12" descr="Checkmark with solid fill">
            <a:extLst>
              <a:ext uri="{FF2B5EF4-FFF2-40B4-BE49-F238E27FC236}">
                <a16:creationId xmlns:a16="http://schemas.microsoft.com/office/drawing/2014/main" id="{43003EA5-AE5F-A984-57C3-A2E4307564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8157" y="2623236"/>
            <a:ext cx="595043" cy="595043"/>
          </a:xfrm>
          <a:prstGeom prst="rect">
            <a:avLst/>
          </a:prstGeom>
        </p:spPr>
      </p:pic>
      <p:pic>
        <p:nvPicPr>
          <p:cNvPr id="14" name="Graphic 13" descr="Checkmark with solid fill">
            <a:extLst>
              <a:ext uri="{FF2B5EF4-FFF2-40B4-BE49-F238E27FC236}">
                <a16:creationId xmlns:a16="http://schemas.microsoft.com/office/drawing/2014/main" id="{AA5F0519-FB15-7B67-A7B2-015B4439DE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spTree>
    <p:extLst>
      <p:ext uri="{BB962C8B-B14F-4D97-AF65-F5344CB8AC3E}">
        <p14:creationId xmlns:p14="http://schemas.microsoft.com/office/powerpoint/2010/main" val="24919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itle 1">
            <a:extLst>
              <a:ext uri="{FF2B5EF4-FFF2-40B4-BE49-F238E27FC236}">
                <a16:creationId xmlns:a16="http://schemas.microsoft.com/office/drawing/2014/main" id="{1EE11B54-66C4-EEED-BC95-98874D639CCB}"/>
              </a:ext>
            </a:extLst>
          </p:cNvPr>
          <p:cNvSpPr>
            <a:spLocks noGrp="1"/>
          </p:cNvSpPr>
          <p:nvPr>
            <p:ph type="title"/>
          </p:nvPr>
        </p:nvSpPr>
        <p:spPr>
          <a:xfrm>
            <a:off x="666750" y="500996"/>
            <a:ext cx="11087100" cy="1325563"/>
          </a:xfrm>
        </p:spPr>
        <p:txBody>
          <a:bodyPr>
            <a:noAutofit/>
          </a:bodyPr>
          <a:lstStyle/>
          <a:p>
            <a:pPr algn="ctr"/>
            <a:r>
              <a:rPr lang="en-US" sz="3200" b="1" dirty="0">
                <a:latin typeface="Oswald" panose="00000500000000000000" pitchFamily="2" charset="0"/>
              </a:rPr>
              <a:t>You see someone stumbling towards the bar. It's clear that they're very drunk. The person orders an alcoholic drink. Which response is most appropriate?</a:t>
            </a:r>
          </a:p>
        </p:txBody>
      </p:sp>
      <p:pic>
        <p:nvPicPr>
          <p:cNvPr id="23" name="Google Shape;905;p91">
            <a:extLst>
              <a:ext uri="{FF2B5EF4-FFF2-40B4-BE49-F238E27FC236}">
                <a16:creationId xmlns:a16="http://schemas.microsoft.com/office/drawing/2014/main" id="{5E1C562B-ECC7-D7E7-9A22-400E0BAC738A}"/>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24" name="Google Shape;905;p91">
            <a:extLst>
              <a:ext uri="{FF2B5EF4-FFF2-40B4-BE49-F238E27FC236}">
                <a16:creationId xmlns:a16="http://schemas.microsoft.com/office/drawing/2014/main" id="{55D29C3B-DBE2-9413-FD7F-F13754B00537}"/>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25" name="Google Shape;905;p91">
            <a:extLst>
              <a:ext uri="{FF2B5EF4-FFF2-40B4-BE49-F238E27FC236}">
                <a16:creationId xmlns:a16="http://schemas.microsoft.com/office/drawing/2014/main" id="{3FD52CB9-DEE7-5A70-1918-4CCBDBE89DD3}"/>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26" name="TextBox 25">
            <a:extLst>
              <a:ext uri="{FF2B5EF4-FFF2-40B4-BE49-F238E27FC236}">
                <a16:creationId xmlns:a16="http://schemas.microsoft.com/office/drawing/2014/main" id="{1860B94A-85B4-2546-DD7C-F4E762F52C48}"/>
              </a:ext>
            </a:extLst>
          </p:cNvPr>
          <p:cNvSpPr txBox="1"/>
          <p:nvPr/>
        </p:nvSpPr>
        <p:spPr>
          <a:xfrm>
            <a:off x="723900" y="2720703"/>
            <a:ext cx="106553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A. You give the person their ordered drink. It's their responsibility.</a:t>
            </a:r>
            <a:endParaRPr lang="nl-BE" sz="2000" dirty="0">
              <a:solidFill>
                <a:schemeClr val="bg1"/>
              </a:solidFill>
              <a:latin typeface="Oswald Light" panose="00000400000000000000" pitchFamily="2" charset="0"/>
            </a:endParaRPr>
          </a:p>
        </p:txBody>
      </p:sp>
      <p:sp>
        <p:nvSpPr>
          <p:cNvPr id="27" name="TextBox 26">
            <a:extLst>
              <a:ext uri="{FF2B5EF4-FFF2-40B4-BE49-F238E27FC236}">
                <a16:creationId xmlns:a16="http://schemas.microsoft.com/office/drawing/2014/main" id="{98E2B7C8-C1BB-6680-D2B1-C06367B8FC68}"/>
              </a:ext>
            </a:extLst>
          </p:cNvPr>
          <p:cNvSpPr txBox="1"/>
          <p:nvPr/>
        </p:nvSpPr>
        <p:spPr>
          <a:xfrm>
            <a:off x="723900" y="4247396"/>
            <a:ext cx="110871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B. You explain to the person that you cannot serve alcohol anymore and offer various non-alcoholic drinks.</a:t>
            </a:r>
            <a:endParaRPr lang="nl-BE" sz="2000" dirty="0">
              <a:solidFill>
                <a:schemeClr val="bg1"/>
              </a:solidFill>
              <a:latin typeface="Oswald Light" panose="00000400000000000000" pitchFamily="2" charset="0"/>
            </a:endParaRPr>
          </a:p>
        </p:txBody>
      </p:sp>
      <p:sp>
        <p:nvSpPr>
          <p:cNvPr id="28" name="TextBox 27">
            <a:extLst>
              <a:ext uri="{FF2B5EF4-FFF2-40B4-BE49-F238E27FC236}">
                <a16:creationId xmlns:a16="http://schemas.microsoft.com/office/drawing/2014/main" id="{D15A324D-C00E-271C-386C-981CC773023C}"/>
              </a:ext>
            </a:extLst>
          </p:cNvPr>
          <p:cNvSpPr txBox="1"/>
          <p:nvPr/>
        </p:nvSpPr>
        <p:spPr>
          <a:xfrm>
            <a:off x="723900" y="5589415"/>
            <a:ext cx="10655300" cy="707886"/>
          </a:xfrm>
          <a:prstGeom prst="rect">
            <a:avLst/>
          </a:prstGeom>
          <a:noFill/>
        </p:spPr>
        <p:txBody>
          <a:bodyPr wrap="square" rtlCol="0">
            <a:spAutoFit/>
          </a:bodyPr>
          <a:lstStyle/>
          <a:p>
            <a:r>
              <a:rPr lang="en-US" sz="2000" dirty="0">
                <a:solidFill>
                  <a:schemeClr val="bg1"/>
                </a:solidFill>
                <a:latin typeface="Oswald Light" panose="00000400000000000000" pitchFamily="2" charset="0"/>
              </a:rPr>
              <a:t>C. You explain that you cannot serve the person any more alcohol and inform the designated contact point to take them aside for further assistance.</a:t>
            </a:r>
            <a:endParaRPr lang="nl-BE" sz="2000" dirty="0">
              <a:solidFill>
                <a:schemeClr val="bg1"/>
              </a:solidFill>
              <a:latin typeface="Oswald Light" panose="00000400000000000000" pitchFamily="2" charset="0"/>
            </a:endParaRPr>
          </a:p>
        </p:txBody>
      </p:sp>
      <p:pic>
        <p:nvPicPr>
          <p:cNvPr id="3" name="Google Shape;905;p91">
            <a:extLst>
              <a:ext uri="{FF2B5EF4-FFF2-40B4-BE49-F238E27FC236}">
                <a16:creationId xmlns:a16="http://schemas.microsoft.com/office/drawing/2014/main" id="{1E4410C2-40C3-2D5F-8158-B4B4E872762A}"/>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4" name="Graphic 3" descr="Checkmark with solid fill">
            <a:extLst>
              <a:ext uri="{FF2B5EF4-FFF2-40B4-BE49-F238E27FC236}">
                <a16:creationId xmlns:a16="http://schemas.microsoft.com/office/drawing/2014/main" id="{1711D8B6-FB29-2815-67BD-8355777570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spTree>
    <p:extLst>
      <p:ext uri="{BB962C8B-B14F-4D97-AF65-F5344CB8AC3E}">
        <p14:creationId xmlns:p14="http://schemas.microsoft.com/office/powerpoint/2010/main" val="33215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04D45943-3504-6FBB-7DE2-3203108DF284}"/>
              </a:ext>
            </a:extLst>
          </p:cNvPr>
          <p:cNvSpPr>
            <a:spLocks noGrp="1"/>
          </p:cNvSpPr>
          <p:nvPr>
            <p:ph type="title"/>
          </p:nvPr>
        </p:nvSpPr>
        <p:spPr>
          <a:xfrm>
            <a:off x="447675" y="500996"/>
            <a:ext cx="11207750" cy="1325563"/>
          </a:xfrm>
        </p:spPr>
        <p:txBody>
          <a:bodyPr>
            <a:noAutofit/>
          </a:bodyPr>
          <a:lstStyle/>
          <a:p>
            <a:pPr algn="ctr"/>
            <a:r>
              <a:rPr lang="en-US" sz="3200" b="1" dirty="0">
                <a:latin typeface="Oswald" panose="00000500000000000000" pitchFamily="2" charset="0"/>
              </a:rPr>
              <a:t>You see a group of friends on the dance floor nudging each other, repeatedly looking at the same person, and mimicking their dance moves, followed by laughter. What do you do? Multiple answers possible.</a:t>
            </a:r>
          </a:p>
        </p:txBody>
      </p:sp>
      <p:pic>
        <p:nvPicPr>
          <p:cNvPr id="3" name="Google Shape;905;p91">
            <a:extLst>
              <a:ext uri="{FF2B5EF4-FFF2-40B4-BE49-F238E27FC236}">
                <a16:creationId xmlns:a16="http://schemas.microsoft.com/office/drawing/2014/main" id="{02DFCD7E-4B4E-0CFD-7F52-5CE92D13E1FA}"/>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38EA4234-EB3D-D844-CCD1-CE1431EB1446}"/>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CEA6F172-FB0F-6DCA-7F06-C445AAB87DB6}"/>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6" name="TextBox 5">
            <a:extLst>
              <a:ext uri="{FF2B5EF4-FFF2-40B4-BE49-F238E27FC236}">
                <a16:creationId xmlns:a16="http://schemas.microsoft.com/office/drawing/2014/main" id="{EDB40BF8-3974-0B41-C82B-CAB0595566F2}"/>
              </a:ext>
            </a:extLst>
          </p:cNvPr>
          <p:cNvSpPr txBox="1"/>
          <p:nvPr/>
        </p:nvSpPr>
        <p:spPr>
          <a:xfrm>
            <a:off x="723900" y="2720703"/>
            <a:ext cx="106553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A. You approach the group of friends and let them know that such behavior can be hurtful.</a:t>
            </a:r>
            <a:endParaRPr lang="nl-BE" sz="2000" dirty="0">
              <a:solidFill>
                <a:schemeClr val="bg1"/>
              </a:solidFill>
              <a:latin typeface="Oswald Light" panose="00000400000000000000" pitchFamily="2" charset="0"/>
            </a:endParaRPr>
          </a:p>
        </p:txBody>
      </p:sp>
      <p:sp>
        <p:nvSpPr>
          <p:cNvPr id="7" name="TextBox 6">
            <a:extLst>
              <a:ext uri="{FF2B5EF4-FFF2-40B4-BE49-F238E27FC236}">
                <a16:creationId xmlns:a16="http://schemas.microsoft.com/office/drawing/2014/main" id="{8FFBC7F1-55A0-A616-361B-5575E9CB1BA4}"/>
              </a:ext>
            </a:extLst>
          </p:cNvPr>
          <p:cNvSpPr txBox="1"/>
          <p:nvPr/>
        </p:nvSpPr>
        <p:spPr>
          <a:xfrm>
            <a:off x="723900" y="4247396"/>
            <a:ext cx="110871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B. You don't take any action because it's not your place to intervene.</a:t>
            </a:r>
            <a:endParaRPr lang="nl-BE" sz="2000" dirty="0">
              <a:solidFill>
                <a:schemeClr val="bg1"/>
              </a:solidFill>
              <a:latin typeface="Oswald Light" panose="00000400000000000000" pitchFamily="2" charset="0"/>
            </a:endParaRPr>
          </a:p>
        </p:txBody>
      </p:sp>
      <p:sp>
        <p:nvSpPr>
          <p:cNvPr id="9" name="TextBox 8">
            <a:extLst>
              <a:ext uri="{FF2B5EF4-FFF2-40B4-BE49-F238E27FC236}">
                <a16:creationId xmlns:a16="http://schemas.microsoft.com/office/drawing/2014/main" id="{8B824B96-E9B6-7F51-BC28-5A7FDEE74795}"/>
              </a:ext>
            </a:extLst>
          </p:cNvPr>
          <p:cNvSpPr txBox="1"/>
          <p:nvPr/>
        </p:nvSpPr>
        <p:spPr>
          <a:xfrm>
            <a:off x="723900" y="5743303"/>
            <a:ext cx="106553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C. You don't feel comfortable directly addressing the group, so you inform the designated contact point.</a:t>
            </a:r>
            <a:endParaRPr lang="nl-BE" sz="2000" dirty="0">
              <a:solidFill>
                <a:schemeClr val="bg1"/>
              </a:solidFill>
              <a:latin typeface="Oswald Light" panose="00000400000000000000" pitchFamily="2" charset="0"/>
            </a:endParaRPr>
          </a:p>
        </p:txBody>
      </p:sp>
      <p:pic>
        <p:nvPicPr>
          <p:cNvPr id="10" name="Google Shape;905;p91">
            <a:extLst>
              <a:ext uri="{FF2B5EF4-FFF2-40B4-BE49-F238E27FC236}">
                <a16:creationId xmlns:a16="http://schemas.microsoft.com/office/drawing/2014/main" id="{5697DB0F-2EE6-6B8A-8163-5692E269CDF6}"/>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2257977"/>
            <a:ext cx="11480800" cy="1325563"/>
          </a:xfrm>
          <a:prstGeom prst="roundRect">
            <a:avLst>
              <a:gd name="adj" fmla="val 2543"/>
            </a:avLst>
          </a:prstGeom>
          <a:noFill/>
          <a:ln w="38100">
            <a:solidFill>
              <a:schemeClr val="accent3"/>
            </a:solidFill>
          </a:ln>
        </p:spPr>
      </p:pic>
      <p:pic>
        <p:nvPicPr>
          <p:cNvPr id="11" name="Google Shape;905;p91">
            <a:extLst>
              <a:ext uri="{FF2B5EF4-FFF2-40B4-BE49-F238E27FC236}">
                <a16:creationId xmlns:a16="http://schemas.microsoft.com/office/drawing/2014/main" id="{89923CB4-8982-6220-5674-CFE3BEE90415}"/>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12" name="Graphic 11" descr="Checkmark with solid fill">
            <a:extLst>
              <a:ext uri="{FF2B5EF4-FFF2-40B4-BE49-F238E27FC236}">
                <a16:creationId xmlns:a16="http://schemas.microsoft.com/office/drawing/2014/main" id="{E46D437D-F090-F6F5-9B83-F83FB89E43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13" name="Graphic 12" descr="Checkmark with solid fill">
            <a:extLst>
              <a:ext uri="{FF2B5EF4-FFF2-40B4-BE49-F238E27FC236}">
                <a16:creationId xmlns:a16="http://schemas.microsoft.com/office/drawing/2014/main" id="{D0A93C54-27F4-3E55-DAE2-B8EEFB3B44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2623236"/>
            <a:ext cx="595043" cy="595043"/>
          </a:xfrm>
          <a:prstGeom prst="rect">
            <a:avLst/>
          </a:prstGeom>
        </p:spPr>
      </p:pic>
    </p:spTree>
    <p:extLst>
      <p:ext uri="{BB962C8B-B14F-4D97-AF65-F5344CB8AC3E}">
        <p14:creationId xmlns:p14="http://schemas.microsoft.com/office/powerpoint/2010/main" val="9896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0E79056D-DFB2-E416-DC15-4BB6912B77E0}"/>
              </a:ext>
            </a:extLst>
          </p:cNvPr>
          <p:cNvSpPr>
            <a:spLocks noGrp="1"/>
          </p:cNvSpPr>
          <p:nvPr>
            <p:ph type="title"/>
          </p:nvPr>
        </p:nvSpPr>
        <p:spPr>
          <a:xfrm>
            <a:off x="847725" y="469687"/>
            <a:ext cx="10839450" cy="1325563"/>
          </a:xfrm>
        </p:spPr>
        <p:txBody>
          <a:bodyPr>
            <a:noAutofit/>
          </a:bodyPr>
          <a:lstStyle/>
          <a:p>
            <a:pPr algn="ctr"/>
            <a:r>
              <a:rPr lang="en-US" sz="3200" b="1" dirty="0">
                <a:latin typeface="Oswald" panose="00000500000000000000" pitchFamily="2" charset="0"/>
              </a:rPr>
              <a:t>You have noticed someone sitting on the side of the dance floor with their eyes closed for a while. They seem to be peacefully sleeping. What do you do? </a:t>
            </a:r>
          </a:p>
        </p:txBody>
      </p:sp>
      <p:pic>
        <p:nvPicPr>
          <p:cNvPr id="3" name="Google Shape;905;p91">
            <a:extLst>
              <a:ext uri="{FF2B5EF4-FFF2-40B4-BE49-F238E27FC236}">
                <a16:creationId xmlns:a16="http://schemas.microsoft.com/office/drawing/2014/main" id="{9E15CD33-EC50-B0C5-6F2D-62C7FD4FC6C6}"/>
              </a:ext>
            </a:extLst>
          </p:cNvPr>
          <p:cNvPicPr preferRelativeResize="0"/>
          <p:nvPr/>
        </p:nvPicPr>
        <p:blipFill rotWithShape="1">
          <a:blip r:embed="rId3">
            <a:alphaModFix amt="63000"/>
          </a:blip>
          <a:srcRect r="65312" b="15232"/>
          <a:stretch/>
        </p:blipFill>
        <p:spPr>
          <a:xfrm>
            <a:off x="469900" y="2257977"/>
            <a:ext cx="11480800" cy="1325563"/>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64078F38-1BE4-DA12-5A8B-323EA1A1D047}"/>
              </a:ext>
            </a:extLst>
          </p:cNvPr>
          <p:cNvPicPr preferRelativeResize="0"/>
          <p:nvPr/>
        </p:nvPicPr>
        <p:blipFill rotWithShape="1">
          <a:blip r:embed="rId3">
            <a:alphaModFix amt="63000"/>
          </a:blip>
          <a:srcRect r="65312" b="15232"/>
          <a:stretch/>
        </p:blipFill>
        <p:spPr>
          <a:xfrm>
            <a:off x="469900" y="3784670"/>
            <a:ext cx="11480800" cy="1325563"/>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EE01B63F-282D-B441-82D4-EC441961332A}"/>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6" name="TextBox 5">
            <a:extLst>
              <a:ext uri="{FF2B5EF4-FFF2-40B4-BE49-F238E27FC236}">
                <a16:creationId xmlns:a16="http://schemas.microsoft.com/office/drawing/2014/main" id="{BBE43CA5-D8BA-52AA-B79D-50D540E6C345}"/>
              </a:ext>
            </a:extLst>
          </p:cNvPr>
          <p:cNvSpPr txBox="1"/>
          <p:nvPr/>
        </p:nvSpPr>
        <p:spPr>
          <a:xfrm>
            <a:off x="723900" y="2720703"/>
            <a:ext cx="106553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A. You continue walking because it's not your responsibility to inquire if everything is okay.</a:t>
            </a:r>
            <a:endParaRPr lang="nl-BE" sz="2000" dirty="0">
              <a:solidFill>
                <a:schemeClr val="bg1"/>
              </a:solidFill>
              <a:latin typeface="Oswald Light" panose="00000400000000000000" pitchFamily="2" charset="0"/>
            </a:endParaRPr>
          </a:p>
        </p:txBody>
      </p:sp>
      <p:sp>
        <p:nvSpPr>
          <p:cNvPr id="7" name="TextBox 6">
            <a:extLst>
              <a:ext uri="{FF2B5EF4-FFF2-40B4-BE49-F238E27FC236}">
                <a16:creationId xmlns:a16="http://schemas.microsoft.com/office/drawing/2014/main" id="{C5E1231D-FF2C-E313-1CE3-F70D6DC1A90F}"/>
              </a:ext>
            </a:extLst>
          </p:cNvPr>
          <p:cNvSpPr txBox="1"/>
          <p:nvPr/>
        </p:nvSpPr>
        <p:spPr>
          <a:xfrm>
            <a:off x="723900" y="4247396"/>
            <a:ext cx="110871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B. You approach the person and try to engage with them. If there is no response, you walk away because you tried.</a:t>
            </a:r>
            <a:endParaRPr lang="nl-BE" sz="2000" dirty="0">
              <a:solidFill>
                <a:schemeClr val="bg1"/>
              </a:solidFill>
              <a:latin typeface="Oswald Light" panose="00000400000000000000" pitchFamily="2" charset="0"/>
            </a:endParaRPr>
          </a:p>
        </p:txBody>
      </p:sp>
      <p:sp>
        <p:nvSpPr>
          <p:cNvPr id="9" name="TextBox 8">
            <a:extLst>
              <a:ext uri="{FF2B5EF4-FFF2-40B4-BE49-F238E27FC236}">
                <a16:creationId xmlns:a16="http://schemas.microsoft.com/office/drawing/2014/main" id="{B2F25B03-CD46-989C-F5AC-F32A9209E0F7}"/>
              </a:ext>
            </a:extLst>
          </p:cNvPr>
          <p:cNvSpPr txBox="1"/>
          <p:nvPr/>
        </p:nvSpPr>
        <p:spPr>
          <a:xfrm>
            <a:off x="723900" y="5589415"/>
            <a:ext cx="10655300" cy="707886"/>
          </a:xfrm>
          <a:prstGeom prst="rect">
            <a:avLst/>
          </a:prstGeom>
          <a:noFill/>
        </p:spPr>
        <p:txBody>
          <a:bodyPr wrap="square" rtlCol="0">
            <a:spAutoFit/>
          </a:bodyPr>
          <a:lstStyle/>
          <a:p>
            <a:r>
              <a:rPr lang="en-US" sz="2000" dirty="0">
                <a:solidFill>
                  <a:schemeClr val="bg1"/>
                </a:solidFill>
                <a:latin typeface="Oswald Light" panose="00000400000000000000" pitchFamily="2" charset="0"/>
              </a:rPr>
              <a:t>C. You approach the person and ask if everything is okay and if you can help in any way. If necessary, you accompany them to the designated contact point.</a:t>
            </a:r>
            <a:endParaRPr lang="nl-BE" sz="2000" dirty="0">
              <a:solidFill>
                <a:schemeClr val="bg1"/>
              </a:solidFill>
              <a:latin typeface="Oswald Light" panose="00000400000000000000" pitchFamily="2" charset="0"/>
            </a:endParaRPr>
          </a:p>
        </p:txBody>
      </p:sp>
      <p:pic>
        <p:nvPicPr>
          <p:cNvPr id="11" name="Google Shape;905;p91">
            <a:extLst>
              <a:ext uri="{FF2B5EF4-FFF2-40B4-BE49-F238E27FC236}">
                <a16:creationId xmlns:a16="http://schemas.microsoft.com/office/drawing/2014/main" id="{E3F4121E-2E75-D4F6-5535-EA0F0A4EE8C2}"/>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12" name="Graphic 11" descr="Checkmark with solid fill">
            <a:extLst>
              <a:ext uri="{FF2B5EF4-FFF2-40B4-BE49-F238E27FC236}">
                <a16:creationId xmlns:a16="http://schemas.microsoft.com/office/drawing/2014/main" id="{C7F39467-571A-173F-D4DA-9B0D5356E2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spTree>
    <p:extLst>
      <p:ext uri="{BB962C8B-B14F-4D97-AF65-F5344CB8AC3E}">
        <p14:creationId xmlns:p14="http://schemas.microsoft.com/office/powerpoint/2010/main" val="27087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CDA14828-A1DD-8061-C01D-FC8120DEDEB5}"/>
              </a:ext>
            </a:extLst>
          </p:cNvPr>
          <p:cNvSpPr>
            <a:spLocks noGrp="1"/>
          </p:cNvSpPr>
          <p:nvPr>
            <p:ph type="title"/>
          </p:nvPr>
        </p:nvSpPr>
        <p:spPr>
          <a:xfrm>
            <a:off x="847725" y="469687"/>
            <a:ext cx="10839450" cy="1325563"/>
          </a:xfrm>
        </p:spPr>
        <p:txBody>
          <a:bodyPr>
            <a:noAutofit/>
          </a:bodyPr>
          <a:lstStyle/>
          <a:p>
            <a:pPr algn="ctr"/>
            <a:r>
              <a:rPr lang="en-US" sz="3200" b="1" dirty="0">
                <a:latin typeface="Oswald" panose="00000500000000000000" pitchFamily="2" charset="0"/>
              </a:rPr>
              <a:t>Under which circumstances should you contact the local designated contact point? Select all correct answers.</a:t>
            </a:r>
          </a:p>
        </p:txBody>
      </p:sp>
      <p:pic>
        <p:nvPicPr>
          <p:cNvPr id="3" name="Google Shape;905;p91">
            <a:extLst>
              <a:ext uri="{FF2B5EF4-FFF2-40B4-BE49-F238E27FC236}">
                <a16:creationId xmlns:a16="http://schemas.microsoft.com/office/drawing/2014/main" id="{8141FDC9-92D2-FA92-58F7-B89468B7BED5}"/>
              </a:ext>
            </a:extLst>
          </p:cNvPr>
          <p:cNvPicPr preferRelativeResize="0"/>
          <p:nvPr/>
        </p:nvPicPr>
        <p:blipFill rotWithShape="1">
          <a:blip r:embed="rId3">
            <a:alphaModFix amt="63000"/>
          </a:blip>
          <a:srcRect r="65312" b="15232"/>
          <a:stretch/>
        </p:blipFill>
        <p:spPr>
          <a:xfrm>
            <a:off x="469900" y="2257977"/>
            <a:ext cx="5626100" cy="1325563"/>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1656D25F-B839-5F27-551E-03CDE7AD0DD3}"/>
              </a:ext>
            </a:extLst>
          </p:cNvPr>
          <p:cNvPicPr preferRelativeResize="0"/>
          <p:nvPr/>
        </p:nvPicPr>
        <p:blipFill rotWithShape="1">
          <a:blip r:embed="rId3">
            <a:alphaModFix amt="63000"/>
          </a:blip>
          <a:srcRect r="65312" b="15232"/>
          <a:stretch/>
        </p:blipFill>
        <p:spPr>
          <a:xfrm>
            <a:off x="469900" y="3784670"/>
            <a:ext cx="5626100" cy="1325563"/>
          </a:xfrm>
          <a:prstGeom prst="roundRect">
            <a:avLst>
              <a:gd name="adj" fmla="val 2543"/>
            </a:avLst>
          </a:prstGeom>
          <a:noFill/>
          <a:ln>
            <a:noFill/>
          </a:ln>
        </p:spPr>
      </p:pic>
      <p:pic>
        <p:nvPicPr>
          <p:cNvPr id="5" name="Google Shape;905;p91">
            <a:extLst>
              <a:ext uri="{FF2B5EF4-FFF2-40B4-BE49-F238E27FC236}">
                <a16:creationId xmlns:a16="http://schemas.microsoft.com/office/drawing/2014/main" id="{0B5E8F43-3FFE-6DA3-F627-4D29ABABB47A}"/>
              </a:ext>
            </a:extLst>
          </p:cNvPr>
          <p:cNvPicPr preferRelativeResize="0"/>
          <p:nvPr/>
        </p:nvPicPr>
        <p:blipFill rotWithShape="1">
          <a:blip r:embed="rId3">
            <a:alphaModFix amt="63000"/>
          </a:blip>
          <a:srcRect r="65312" b="15232"/>
          <a:stretch/>
        </p:blipFill>
        <p:spPr>
          <a:xfrm>
            <a:off x="469900" y="5280577"/>
            <a:ext cx="11480800" cy="1325563"/>
          </a:xfrm>
          <a:prstGeom prst="roundRect">
            <a:avLst>
              <a:gd name="adj" fmla="val 2543"/>
            </a:avLst>
          </a:prstGeom>
          <a:noFill/>
          <a:ln>
            <a:noFill/>
          </a:ln>
        </p:spPr>
      </p:pic>
      <p:sp>
        <p:nvSpPr>
          <p:cNvPr id="6" name="TextBox 5">
            <a:extLst>
              <a:ext uri="{FF2B5EF4-FFF2-40B4-BE49-F238E27FC236}">
                <a16:creationId xmlns:a16="http://schemas.microsoft.com/office/drawing/2014/main" id="{CF5D0301-85B5-B9E8-B1B6-1235B2D8672D}"/>
              </a:ext>
            </a:extLst>
          </p:cNvPr>
          <p:cNvSpPr txBox="1"/>
          <p:nvPr/>
        </p:nvSpPr>
        <p:spPr>
          <a:xfrm>
            <a:off x="723900" y="2720702"/>
            <a:ext cx="41148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A. To report a dispute with a coworker.</a:t>
            </a:r>
            <a:endParaRPr lang="nl-BE" sz="2000" dirty="0">
              <a:solidFill>
                <a:schemeClr val="bg1"/>
              </a:solidFill>
              <a:latin typeface="Oswald Light" panose="00000400000000000000" pitchFamily="2" charset="0"/>
            </a:endParaRPr>
          </a:p>
        </p:txBody>
      </p:sp>
      <p:sp>
        <p:nvSpPr>
          <p:cNvPr id="7" name="TextBox 6">
            <a:extLst>
              <a:ext uri="{FF2B5EF4-FFF2-40B4-BE49-F238E27FC236}">
                <a16:creationId xmlns:a16="http://schemas.microsoft.com/office/drawing/2014/main" id="{046870E9-607B-9A7F-777F-2D267B7A02CD}"/>
              </a:ext>
            </a:extLst>
          </p:cNvPr>
          <p:cNvSpPr txBox="1"/>
          <p:nvPr/>
        </p:nvSpPr>
        <p:spPr>
          <a:xfrm>
            <a:off x="703360" y="4133576"/>
            <a:ext cx="4135340" cy="707886"/>
          </a:xfrm>
          <a:prstGeom prst="rect">
            <a:avLst/>
          </a:prstGeom>
          <a:noFill/>
        </p:spPr>
        <p:txBody>
          <a:bodyPr wrap="square" rtlCol="0">
            <a:spAutoFit/>
          </a:bodyPr>
          <a:lstStyle/>
          <a:p>
            <a:r>
              <a:rPr lang="en-US" sz="2000" dirty="0">
                <a:solidFill>
                  <a:schemeClr val="bg1"/>
                </a:solidFill>
                <a:latin typeface="Oswald Light" panose="00000400000000000000" pitchFamily="2" charset="0"/>
              </a:rPr>
              <a:t>B. When someone reports witnessing verbal or physical violence. </a:t>
            </a:r>
            <a:endParaRPr lang="nl-BE" sz="2000" dirty="0">
              <a:solidFill>
                <a:schemeClr val="bg1"/>
              </a:solidFill>
              <a:latin typeface="Oswald Light" panose="00000400000000000000" pitchFamily="2" charset="0"/>
            </a:endParaRPr>
          </a:p>
        </p:txBody>
      </p:sp>
      <p:sp>
        <p:nvSpPr>
          <p:cNvPr id="9" name="TextBox 8">
            <a:extLst>
              <a:ext uri="{FF2B5EF4-FFF2-40B4-BE49-F238E27FC236}">
                <a16:creationId xmlns:a16="http://schemas.microsoft.com/office/drawing/2014/main" id="{78C6F09B-F28A-6370-5BFA-ADDCF27CF65D}"/>
              </a:ext>
            </a:extLst>
          </p:cNvPr>
          <p:cNvSpPr txBox="1"/>
          <p:nvPr/>
        </p:nvSpPr>
        <p:spPr>
          <a:xfrm>
            <a:off x="723900" y="5774089"/>
            <a:ext cx="106553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C. When you observe unwanted harassment at the event.</a:t>
            </a:r>
            <a:endParaRPr lang="nl-BE" sz="2000" dirty="0">
              <a:solidFill>
                <a:schemeClr val="bg1"/>
              </a:solidFill>
              <a:latin typeface="Oswald Light" panose="00000400000000000000" pitchFamily="2" charset="0"/>
            </a:endParaRPr>
          </a:p>
        </p:txBody>
      </p:sp>
      <p:pic>
        <p:nvPicPr>
          <p:cNvPr id="10" name="Google Shape;905;p91">
            <a:extLst>
              <a:ext uri="{FF2B5EF4-FFF2-40B4-BE49-F238E27FC236}">
                <a16:creationId xmlns:a16="http://schemas.microsoft.com/office/drawing/2014/main" id="{67D6DD44-EB56-423C-B511-E4C467D5C312}"/>
              </a:ext>
            </a:extLst>
          </p:cNvPr>
          <p:cNvPicPr preferRelativeResize="0"/>
          <p:nvPr/>
        </p:nvPicPr>
        <p:blipFill rotWithShape="1">
          <a:blip r:embed="rId3">
            <a:alphaModFix amt="63000"/>
          </a:blip>
          <a:srcRect r="65312" b="15232"/>
          <a:stretch/>
        </p:blipFill>
        <p:spPr>
          <a:xfrm>
            <a:off x="6267450" y="2271793"/>
            <a:ext cx="5626100" cy="1325563"/>
          </a:xfrm>
          <a:prstGeom prst="roundRect">
            <a:avLst>
              <a:gd name="adj" fmla="val 2543"/>
            </a:avLst>
          </a:prstGeom>
          <a:noFill/>
          <a:ln>
            <a:noFill/>
          </a:ln>
        </p:spPr>
      </p:pic>
      <p:sp>
        <p:nvSpPr>
          <p:cNvPr id="11" name="TextBox 10">
            <a:extLst>
              <a:ext uri="{FF2B5EF4-FFF2-40B4-BE49-F238E27FC236}">
                <a16:creationId xmlns:a16="http://schemas.microsoft.com/office/drawing/2014/main" id="{00F57FC7-D2D6-EB57-FA5A-59A3DE0E1E97}"/>
              </a:ext>
            </a:extLst>
          </p:cNvPr>
          <p:cNvSpPr txBox="1"/>
          <p:nvPr/>
        </p:nvSpPr>
        <p:spPr>
          <a:xfrm>
            <a:off x="6540500" y="2720702"/>
            <a:ext cx="411480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D. When you see someone reacting poorly.</a:t>
            </a:r>
            <a:endParaRPr lang="nl-BE" sz="2000" dirty="0">
              <a:solidFill>
                <a:schemeClr val="bg1"/>
              </a:solidFill>
              <a:latin typeface="Oswald Light" panose="00000400000000000000" pitchFamily="2" charset="0"/>
            </a:endParaRPr>
          </a:p>
        </p:txBody>
      </p:sp>
      <p:pic>
        <p:nvPicPr>
          <p:cNvPr id="12" name="Google Shape;905;p91">
            <a:extLst>
              <a:ext uri="{FF2B5EF4-FFF2-40B4-BE49-F238E27FC236}">
                <a16:creationId xmlns:a16="http://schemas.microsoft.com/office/drawing/2014/main" id="{AEBE69C3-B7CF-4134-7C11-6D6ABAAA99E7}"/>
              </a:ext>
            </a:extLst>
          </p:cNvPr>
          <p:cNvPicPr preferRelativeResize="0"/>
          <p:nvPr/>
        </p:nvPicPr>
        <p:blipFill rotWithShape="1">
          <a:blip r:embed="rId3">
            <a:alphaModFix amt="63000"/>
          </a:blip>
          <a:srcRect r="65312" b="15232"/>
          <a:stretch/>
        </p:blipFill>
        <p:spPr>
          <a:xfrm>
            <a:off x="6263530" y="3784670"/>
            <a:ext cx="5626100" cy="1325563"/>
          </a:xfrm>
          <a:prstGeom prst="roundRect">
            <a:avLst>
              <a:gd name="adj" fmla="val 2543"/>
            </a:avLst>
          </a:prstGeom>
          <a:noFill/>
          <a:ln>
            <a:noFill/>
          </a:ln>
        </p:spPr>
      </p:pic>
      <p:sp>
        <p:nvSpPr>
          <p:cNvPr id="13" name="TextBox 12">
            <a:extLst>
              <a:ext uri="{FF2B5EF4-FFF2-40B4-BE49-F238E27FC236}">
                <a16:creationId xmlns:a16="http://schemas.microsoft.com/office/drawing/2014/main" id="{4A01D2AA-9900-2AB5-D2AE-03EE7285C04A}"/>
              </a:ext>
            </a:extLst>
          </p:cNvPr>
          <p:cNvSpPr txBox="1"/>
          <p:nvPr/>
        </p:nvSpPr>
        <p:spPr>
          <a:xfrm>
            <a:off x="6461418" y="4081744"/>
            <a:ext cx="3402647" cy="707886"/>
          </a:xfrm>
          <a:prstGeom prst="rect">
            <a:avLst/>
          </a:prstGeom>
          <a:noFill/>
        </p:spPr>
        <p:txBody>
          <a:bodyPr wrap="square" rtlCol="0">
            <a:spAutoFit/>
          </a:bodyPr>
          <a:lstStyle/>
          <a:p>
            <a:r>
              <a:rPr lang="en-US" sz="2000" dirty="0">
                <a:solidFill>
                  <a:schemeClr val="bg1"/>
                </a:solidFill>
                <a:latin typeface="Oswald Light" panose="00000400000000000000" pitchFamily="2" charset="0"/>
              </a:rPr>
              <a:t>E. If you have become a victim of verbal or physical violence.</a:t>
            </a:r>
            <a:endParaRPr lang="nl-BE" sz="2000" dirty="0">
              <a:solidFill>
                <a:schemeClr val="bg1"/>
              </a:solidFill>
              <a:latin typeface="Oswald Light" panose="00000400000000000000" pitchFamily="2" charset="0"/>
            </a:endParaRPr>
          </a:p>
        </p:txBody>
      </p:sp>
      <p:pic>
        <p:nvPicPr>
          <p:cNvPr id="14" name="Google Shape;905;p91">
            <a:extLst>
              <a:ext uri="{FF2B5EF4-FFF2-40B4-BE49-F238E27FC236}">
                <a16:creationId xmlns:a16="http://schemas.microsoft.com/office/drawing/2014/main" id="{F91C36FD-2818-9208-4888-3F11CB3A8702}"/>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6263530" y="2271793"/>
            <a:ext cx="5626100" cy="1311747"/>
          </a:xfrm>
          <a:prstGeom prst="roundRect">
            <a:avLst>
              <a:gd name="adj" fmla="val 2543"/>
            </a:avLst>
          </a:prstGeom>
          <a:noFill/>
          <a:ln w="38100">
            <a:solidFill>
              <a:schemeClr val="accent3"/>
            </a:solidFill>
          </a:ln>
        </p:spPr>
      </p:pic>
      <p:pic>
        <p:nvPicPr>
          <p:cNvPr id="15" name="Google Shape;905;p91">
            <a:extLst>
              <a:ext uri="{FF2B5EF4-FFF2-40B4-BE49-F238E27FC236}">
                <a16:creationId xmlns:a16="http://schemas.microsoft.com/office/drawing/2014/main" id="{328A5038-88D1-B4EE-921B-D5ED073585FA}"/>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69900" y="5311363"/>
            <a:ext cx="11480800" cy="1294777"/>
          </a:xfrm>
          <a:prstGeom prst="roundRect">
            <a:avLst>
              <a:gd name="adj" fmla="val 2543"/>
            </a:avLst>
          </a:prstGeom>
          <a:noFill/>
          <a:ln w="38100">
            <a:solidFill>
              <a:schemeClr val="accent3"/>
            </a:solidFill>
          </a:ln>
        </p:spPr>
      </p:pic>
      <p:pic>
        <p:nvPicPr>
          <p:cNvPr id="17" name="Google Shape;905;p91">
            <a:extLst>
              <a:ext uri="{FF2B5EF4-FFF2-40B4-BE49-F238E27FC236}">
                <a16:creationId xmlns:a16="http://schemas.microsoft.com/office/drawing/2014/main" id="{7A1C1233-F0F6-AA6C-5E26-F24B2E0EF508}"/>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6263530" y="3807353"/>
            <a:ext cx="5626100" cy="1311747"/>
          </a:xfrm>
          <a:prstGeom prst="roundRect">
            <a:avLst>
              <a:gd name="adj" fmla="val 2543"/>
            </a:avLst>
          </a:prstGeom>
          <a:noFill/>
          <a:ln w="38100">
            <a:solidFill>
              <a:schemeClr val="accent3"/>
            </a:solidFill>
          </a:ln>
        </p:spPr>
      </p:pic>
      <p:pic>
        <p:nvPicPr>
          <p:cNvPr id="18" name="Google Shape;905;p91">
            <a:extLst>
              <a:ext uri="{FF2B5EF4-FFF2-40B4-BE49-F238E27FC236}">
                <a16:creationId xmlns:a16="http://schemas.microsoft.com/office/drawing/2014/main" id="{686E9B70-17BE-B85F-57C3-CDED5AAC4885}"/>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84829" y="3783092"/>
            <a:ext cx="5611171" cy="1311747"/>
          </a:xfrm>
          <a:prstGeom prst="roundRect">
            <a:avLst>
              <a:gd name="adj" fmla="val 2543"/>
            </a:avLst>
          </a:prstGeom>
          <a:noFill/>
          <a:ln w="38100">
            <a:solidFill>
              <a:schemeClr val="accent3"/>
            </a:solidFill>
          </a:ln>
        </p:spPr>
      </p:pic>
      <p:pic>
        <p:nvPicPr>
          <p:cNvPr id="19" name="Graphic 18" descr="Checkmark with solid fill">
            <a:extLst>
              <a:ext uri="{FF2B5EF4-FFF2-40B4-BE49-F238E27FC236}">
                <a16:creationId xmlns:a16="http://schemas.microsoft.com/office/drawing/2014/main" id="{DA78F067-19C9-BB30-94CC-49CB082D8A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5645836"/>
            <a:ext cx="595043" cy="595043"/>
          </a:xfrm>
          <a:prstGeom prst="rect">
            <a:avLst/>
          </a:prstGeom>
        </p:spPr>
      </p:pic>
      <p:pic>
        <p:nvPicPr>
          <p:cNvPr id="20" name="Graphic 19" descr="Checkmark with solid fill">
            <a:extLst>
              <a:ext uri="{FF2B5EF4-FFF2-40B4-BE49-F238E27FC236}">
                <a16:creationId xmlns:a16="http://schemas.microsoft.com/office/drawing/2014/main" id="{BC5B0C0F-C1CA-C1A4-76FB-3616C71E5D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8" y="2623236"/>
            <a:ext cx="595043" cy="595043"/>
          </a:xfrm>
          <a:prstGeom prst="rect">
            <a:avLst/>
          </a:prstGeom>
        </p:spPr>
      </p:pic>
      <p:pic>
        <p:nvPicPr>
          <p:cNvPr id="21" name="Graphic 20" descr="Checkmark with solid fill">
            <a:extLst>
              <a:ext uri="{FF2B5EF4-FFF2-40B4-BE49-F238E27FC236}">
                <a16:creationId xmlns:a16="http://schemas.microsoft.com/office/drawing/2014/main" id="{3B934CF5-0C78-B1CE-13D4-260B780619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4118" y="4089433"/>
            <a:ext cx="595043" cy="595043"/>
          </a:xfrm>
          <a:prstGeom prst="rect">
            <a:avLst/>
          </a:prstGeom>
        </p:spPr>
      </p:pic>
      <p:pic>
        <p:nvPicPr>
          <p:cNvPr id="22" name="Graphic 21" descr="Checkmark with solid fill">
            <a:extLst>
              <a:ext uri="{FF2B5EF4-FFF2-40B4-BE49-F238E27FC236}">
                <a16:creationId xmlns:a16="http://schemas.microsoft.com/office/drawing/2014/main" id="{E8FA20C6-C0A6-7BCF-44BF-8C220CDAB7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81677" y="4158285"/>
            <a:ext cx="595043" cy="595043"/>
          </a:xfrm>
          <a:prstGeom prst="rect">
            <a:avLst/>
          </a:prstGeom>
        </p:spPr>
      </p:pic>
    </p:spTree>
    <p:extLst>
      <p:ext uri="{BB962C8B-B14F-4D97-AF65-F5344CB8AC3E}">
        <p14:creationId xmlns:p14="http://schemas.microsoft.com/office/powerpoint/2010/main" val="56114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0-#ppt_w/2"/>
                                          </p:val>
                                        </p:tav>
                                        <p:tav tm="100000">
                                          <p:val>
                                            <p:strVal val="#ppt_x"/>
                                          </p:val>
                                        </p:tav>
                                      </p:tavLst>
                                    </p:anim>
                                    <p:anim calcmode="lin" valueType="num">
                                      <p:cBhvr additive="base">
                                        <p:cTn id="62" dur="500" fill="hold"/>
                                        <p:tgtEl>
                                          <p:spTgt spid="15"/>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0-#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0-#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0-#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0-#ppt_w/2"/>
                                          </p:val>
                                        </p:tav>
                                        <p:tav tm="100000">
                                          <p:val>
                                            <p:strVal val="#ppt_x"/>
                                          </p:val>
                                        </p:tav>
                                      </p:tavLst>
                                    </p:anim>
                                    <p:anim calcmode="lin" valueType="num">
                                      <p:cBhvr additive="base">
                                        <p:cTn id="78" dur="500" fill="hold"/>
                                        <p:tgtEl>
                                          <p:spTgt spid="22"/>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0-#ppt_w/2"/>
                                          </p:val>
                                        </p:tav>
                                        <p:tav tm="100000">
                                          <p:val>
                                            <p:strVal val="#ppt_x"/>
                                          </p:val>
                                        </p:tav>
                                      </p:tavLst>
                                    </p:anim>
                                    <p:anim calcmode="lin" valueType="num">
                                      <p:cBhvr additive="base">
                                        <p:cTn id="82" dur="500" fill="hold"/>
                                        <p:tgtEl>
                                          <p:spTgt spid="20"/>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0-#ppt_w/2"/>
                                          </p:val>
                                        </p:tav>
                                        <p:tav tm="100000">
                                          <p:val>
                                            <p:strVal val="#ppt_x"/>
                                          </p:val>
                                        </p:tav>
                                      </p:tavLst>
                                    </p:anim>
                                    <p:anim calcmode="lin" valueType="num">
                                      <p:cBhvr additive="base">
                                        <p:cTn id="8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27100"/>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325294D-7D5D-5A83-D602-6EF84165C0ED}"/>
              </a:ext>
            </a:extLst>
          </p:cNvPr>
          <p:cNvSpPr>
            <a:spLocks noGrp="1"/>
          </p:cNvSpPr>
          <p:nvPr>
            <p:ph type="title"/>
          </p:nvPr>
        </p:nvSpPr>
        <p:spPr>
          <a:xfrm>
            <a:off x="368300" y="469687"/>
            <a:ext cx="11318875" cy="1325563"/>
          </a:xfrm>
        </p:spPr>
        <p:txBody>
          <a:bodyPr>
            <a:noAutofit/>
          </a:bodyPr>
          <a:lstStyle/>
          <a:p>
            <a:pPr algn="ctr"/>
            <a:r>
              <a:rPr lang="en-US" sz="3200" b="1" dirty="0">
                <a:latin typeface="Oswald" panose="00000500000000000000" pitchFamily="2" charset="0"/>
              </a:rPr>
              <a:t>The venue is crowded, and everyone seems to be having a good time. However, you notice an incident happening in the distance. It's not clear what exactly happened, but the commotion keeps growing. How can you react? Multiple answers possible</a:t>
            </a:r>
          </a:p>
        </p:txBody>
      </p:sp>
      <p:pic>
        <p:nvPicPr>
          <p:cNvPr id="3" name="Google Shape;905;p91">
            <a:extLst>
              <a:ext uri="{FF2B5EF4-FFF2-40B4-BE49-F238E27FC236}">
                <a16:creationId xmlns:a16="http://schemas.microsoft.com/office/drawing/2014/main" id="{6AAC187B-3B66-B6B7-5698-BFA060E596C3}"/>
              </a:ext>
            </a:extLst>
          </p:cNvPr>
          <p:cNvPicPr preferRelativeResize="0"/>
          <p:nvPr/>
        </p:nvPicPr>
        <p:blipFill rotWithShape="1">
          <a:blip r:embed="rId3">
            <a:alphaModFix amt="63000"/>
          </a:blip>
          <a:srcRect r="65312" b="15232"/>
          <a:stretch/>
        </p:blipFill>
        <p:spPr>
          <a:xfrm>
            <a:off x="365125" y="2372277"/>
            <a:ext cx="5626100" cy="1701730"/>
          </a:xfrm>
          <a:prstGeom prst="roundRect">
            <a:avLst>
              <a:gd name="adj" fmla="val 2543"/>
            </a:avLst>
          </a:prstGeom>
          <a:noFill/>
          <a:ln>
            <a:noFill/>
          </a:ln>
        </p:spPr>
      </p:pic>
      <p:pic>
        <p:nvPicPr>
          <p:cNvPr id="4" name="Google Shape;905;p91">
            <a:extLst>
              <a:ext uri="{FF2B5EF4-FFF2-40B4-BE49-F238E27FC236}">
                <a16:creationId xmlns:a16="http://schemas.microsoft.com/office/drawing/2014/main" id="{98ED47F3-1539-AC93-0ABE-A6E24030B612}"/>
              </a:ext>
            </a:extLst>
          </p:cNvPr>
          <p:cNvPicPr preferRelativeResize="0"/>
          <p:nvPr/>
        </p:nvPicPr>
        <p:blipFill rotWithShape="1">
          <a:blip r:embed="rId3">
            <a:alphaModFix amt="63000"/>
          </a:blip>
          <a:srcRect r="65312" b="15232"/>
          <a:stretch/>
        </p:blipFill>
        <p:spPr>
          <a:xfrm>
            <a:off x="365125" y="4326186"/>
            <a:ext cx="5626100" cy="1701730"/>
          </a:xfrm>
          <a:prstGeom prst="roundRect">
            <a:avLst>
              <a:gd name="adj" fmla="val 2543"/>
            </a:avLst>
          </a:prstGeom>
          <a:noFill/>
          <a:ln>
            <a:noFill/>
          </a:ln>
        </p:spPr>
      </p:pic>
      <p:sp>
        <p:nvSpPr>
          <p:cNvPr id="5" name="TextBox 4">
            <a:extLst>
              <a:ext uri="{FF2B5EF4-FFF2-40B4-BE49-F238E27FC236}">
                <a16:creationId xmlns:a16="http://schemas.microsoft.com/office/drawing/2014/main" id="{CC30601D-DD68-A20F-0732-4E784B00EBC2}"/>
              </a:ext>
            </a:extLst>
          </p:cNvPr>
          <p:cNvSpPr txBox="1"/>
          <p:nvPr/>
        </p:nvSpPr>
        <p:spPr>
          <a:xfrm>
            <a:off x="619125" y="2835002"/>
            <a:ext cx="5168900" cy="707886"/>
          </a:xfrm>
          <a:prstGeom prst="rect">
            <a:avLst/>
          </a:prstGeom>
          <a:noFill/>
        </p:spPr>
        <p:txBody>
          <a:bodyPr wrap="square" rtlCol="0">
            <a:spAutoFit/>
          </a:bodyPr>
          <a:lstStyle/>
          <a:p>
            <a:r>
              <a:rPr lang="en-US" sz="2000" dirty="0">
                <a:solidFill>
                  <a:schemeClr val="bg1"/>
                </a:solidFill>
                <a:latin typeface="Oswald Light" panose="00000400000000000000" pitchFamily="2" charset="0"/>
              </a:rPr>
              <a:t>A. You approach the individuals involved in the incident and speak to only the affected party separately.</a:t>
            </a:r>
            <a:endParaRPr lang="nl-BE" sz="2000" dirty="0">
              <a:solidFill>
                <a:schemeClr val="bg1"/>
              </a:solidFill>
              <a:latin typeface="Oswald Light" panose="00000400000000000000" pitchFamily="2" charset="0"/>
            </a:endParaRPr>
          </a:p>
        </p:txBody>
      </p:sp>
      <p:sp>
        <p:nvSpPr>
          <p:cNvPr id="6" name="TextBox 5">
            <a:extLst>
              <a:ext uri="{FF2B5EF4-FFF2-40B4-BE49-F238E27FC236}">
                <a16:creationId xmlns:a16="http://schemas.microsoft.com/office/drawing/2014/main" id="{46B3E393-8F64-2EFA-C292-57505EB73E67}"/>
              </a:ext>
            </a:extLst>
          </p:cNvPr>
          <p:cNvSpPr txBox="1"/>
          <p:nvPr/>
        </p:nvSpPr>
        <p:spPr>
          <a:xfrm>
            <a:off x="558055" y="4823108"/>
            <a:ext cx="4404089" cy="707886"/>
          </a:xfrm>
          <a:prstGeom prst="rect">
            <a:avLst/>
          </a:prstGeom>
          <a:noFill/>
        </p:spPr>
        <p:txBody>
          <a:bodyPr wrap="square" rtlCol="0">
            <a:spAutoFit/>
          </a:bodyPr>
          <a:lstStyle/>
          <a:p>
            <a:r>
              <a:rPr lang="en-US" sz="2000" dirty="0">
                <a:solidFill>
                  <a:schemeClr val="bg1"/>
                </a:solidFill>
                <a:latin typeface="Oswald Light" panose="00000400000000000000" pitchFamily="2" charset="0"/>
              </a:rPr>
              <a:t>B. You're not sure what to do, so you ask for help from your supervisor.</a:t>
            </a:r>
            <a:endParaRPr lang="nl-BE" sz="2000" dirty="0">
              <a:solidFill>
                <a:schemeClr val="bg1"/>
              </a:solidFill>
              <a:latin typeface="Oswald Light" panose="00000400000000000000" pitchFamily="2" charset="0"/>
            </a:endParaRPr>
          </a:p>
        </p:txBody>
      </p:sp>
      <p:pic>
        <p:nvPicPr>
          <p:cNvPr id="7" name="Google Shape;905;p91">
            <a:extLst>
              <a:ext uri="{FF2B5EF4-FFF2-40B4-BE49-F238E27FC236}">
                <a16:creationId xmlns:a16="http://schemas.microsoft.com/office/drawing/2014/main" id="{44123B4D-5BD9-EBF5-AC5F-01A810830298}"/>
              </a:ext>
            </a:extLst>
          </p:cNvPr>
          <p:cNvPicPr preferRelativeResize="0"/>
          <p:nvPr/>
        </p:nvPicPr>
        <p:blipFill rotWithShape="1">
          <a:blip r:embed="rId3">
            <a:alphaModFix amt="63000"/>
          </a:blip>
          <a:srcRect r="65312" b="15232"/>
          <a:stretch/>
        </p:blipFill>
        <p:spPr>
          <a:xfrm>
            <a:off x="6162675" y="2386093"/>
            <a:ext cx="5626100" cy="1701730"/>
          </a:xfrm>
          <a:prstGeom prst="roundRect">
            <a:avLst>
              <a:gd name="adj" fmla="val 2543"/>
            </a:avLst>
          </a:prstGeom>
          <a:noFill/>
          <a:ln>
            <a:noFill/>
          </a:ln>
        </p:spPr>
      </p:pic>
      <p:sp>
        <p:nvSpPr>
          <p:cNvPr id="9" name="TextBox 8">
            <a:extLst>
              <a:ext uri="{FF2B5EF4-FFF2-40B4-BE49-F238E27FC236}">
                <a16:creationId xmlns:a16="http://schemas.microsoft.com/office/drawing/2014/main" id="{BCEBE80A-6043-A158-4985-741F1A352683}"/>
              </a:ext>
            </a:extLst>
          </p:cNvPr>
          <p:cNvSpPr txBox="1"/>
          <p:nvPr/>
        </p:nvSpPr>
        <p:spPr>
          <a:xfrm>
            <a:off x="6435725" y="2729126"/>
            <a:ext cx="4271303" cy="1015663"/>
          </a:xfrm>
          <a:prstGeom prst="rect">
            <a:avLst/>
          </a:prstGeom>
          <a:noFill/>
        </p:spPr>
        <p:txBody>
          <a:bodyPr wrap="square" rtlCol="0">
            <a:spAutoFit/>
          </a:bodyPr>
          <a:lstStyle/>
          <a:p>
            <a:r>
              <a:rPr lang="en-US" sz="2000" dirty="0">
                <a:solidFill>
                  <a:schemeClr val="bg1"/>
                </a:solidFill>
                <a:latin typeface="Oswald Light" panose="00000400000000000000" pitchFamily="2" charset="0"/>
              </a:rPr>
              <a:t>C. You approach the individuals involved in the incident and speak to both parties separately to better assess the situation.</a:t>
            </a:r>
            <a:endParaRPr lang="nl-BE" sz="2000" dirty="0">
              <a:solidFill>
                <a:schemeClr val="bg1"/>
              </a:solidFill>
              <a:latin typeface="Oswald Light" panose="00000400000000000000" pitchFamily="2" charset="0"/>
            </a:endParaRPr>
          </a:p>
        </p:txBody>
      </p:sp>
      <p:pic>
        <p:nvPicPr>
          <p:cNvPr id="10" name="Google Shape;905;p91">
            <a:extLst>
              <a:ext uri="{FF2B5EF4-FFF2-40B4-BE49-F238E27FC236}">
                <a16:creationId xmlns:a16="http://schemas.microsoft.com/office/drawing/2014/main" id="{B981C9FA-2968-BEB8-4853-117D4D344EDE}"/>
              </a:ext>
            </a:extLst>
          </p:cNvPr>
          <p:cNvPicPr preferRelativeResize="0"/>
          <p:nvPr/>
        </p:nvPicPr>
        <p:blipFill rotWithShape="1">
          <a:blip r:embed="rId3">
            <a:alphaModFix amt="63000"/>
          </a:blip>
          <a:srcRect r="65312" b="15232"/>
          <a:stretch/>
        </p:blipFill>
        <p:spPr>
          <a:xfrm>
            <a:off x="6158755" y="4326186"/>
            <a:ext cx="5626100" cy="1701730"/>
          </a:xfrm>
          <a:prstGeom prst="roundRect">
            <a:avLst>
              <a:gd name="adj" fmla="val 2543"/>
            </a:avLst>
          </a:prstGeom>
          <a:noFill/>
          <a:ln>
            <a:noFill/>
          </a:ln>
        </p:spPr>
      </p:pic>
      <p:sp>
        <p:nvSpPr>
          <p:cNvPr id="11" name="TextBox 10">
            <a:extLst>
              <a:ext uri="{FF2B5EF4-FFF2-40B4-BE49-F238E27FC236}">
                <a16:creationId xmlns:a16="http://schemas.microsoft.com/office/drawing/2014/main" id="{0E347B42-EBFC-C9C9-B66F-293867CE1172}"/>
              </a:ext>
            </a:extLst>
          </p:cNvPr>
          <p:cNvSpPr txBox="1"/>
          <p:nvPr/>
        </p:nvSpPr>
        <p:spPr>
          <a:xfrm>
            <a:off x="6351685" y="4895460"/>
            <a:ext cx="5433170" cy="400110"/>
          </a:xfrm>
          <a:prstGeom prst="rect">
            <a:avLst/>
          </a:prstGeom>
          <a:noFill/>
        </p:spPr>
        <p:txBody>
          <a:bodyPr wrap="square" rtlCol="0">
            <a:spAutoFit/>
          </a:bodyPr>
          <a:lstStyle/>
          <a:p>
            <a:r>
              <a:rPr lang="en-US" sz="2000" dirty="0">
                <a:solidFill>
                  <a:schemeClr val="bg1"/>
                </a:solidFill>
                <a:latin typeface="Oswald Light" panose="00000400000000000000" pitchFamily="2" charset="0"/>
              </a:rPr>
              <a:t>D. Do nothing. It's not my responsibility</a:t>
            </a:r>
            <a:endParaRPr lang="nl-BE" sz="2000" dirty="0">
              <a:solidFill>
                <a:schemeClr val="bg1"/>
              </a:solidFill>
              <a:latin typeface="Oswald Light" panose="00000400000000000000" pitchFamily="2" charset="0"/>
            </a:endParaRPr>
          </a:p>
        </p:txBody>
      </p:sp>
      <p:pic>
        <p:nvPicPr>
          <p:cNvPr id="12" name="Google Shape;905;p91">
            <a:extLst>
              <a:ext uri="{FF2B5EF4-FFF2-40B4-BE49-F238E27FC236}">
                <a16:creationId xmlns:a16="http://schemas.microsoft.com/office/drawing/2014/main" id="{6AEE3056-0EAE-005C-B7A7-20F97F4DD29D}"/>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6160440" y="2419226"/>
            <a:ext cx="5624415" cy="1654781"/>
          </a:xfrm>
          <a:prstGeom prst="roundRect">
            <a:avLst>
              <a:gd name="adj" fmla="val 2543"/>
            </a:avLst>
          </a:prstGeom>
          <a:noFill/>
          <a:ln w="38100">
            <a:solidFill>
              <a:schemeClr val="accent3"/>
            </a:solidFill>
          </a:ln>
        </p:spPr>
      </p:pic>
      <p:pic>
        <p:nvPicPr>
          <p:cNvPr id="13" name="Google Shape;905;p91">
            <a:extLst>
              <a:ext uri="{FF2B5EF4-FFF2-40B4-BE49-F238E27FC236}">
                <a16:creationId xmlns:a16="http://schemas.microsoft.com/office/drawing/2014/main" id="{F7E536D7-1F7D-7D83-AFF4-EC6286AE4274}"/>
              </a:ext>
            </a:extLst>
          </p:cNvPr>
          <p:cNvPicPr preferRelativeResize="0"/>
          <p:nvPr/>
        </p:nvPicPr>
        <p:blipFill rotWithShape="1">
          <a:blip r:embed="rId3">
            <a:clrChange>
              <a:clrFrom>
                <a:srgbClr val="000000"/>
              </a:clrFrom>
              <a:clrTo>
                <a:srgbClr val="000000">
                  <a:alpha val="0"/>
                </a:srgbClr>
              </a:clrTo>
            </a:clrChange>
            <a:alphaModFix amt="63000"/>
          </a:blip>
          <a:srcRect r="65312" b="15232"/>
          <a:stretch/>
        </p:blipFill>
        <p:spPr>
          <a:xfrm>
            <a:off x="407145" y="4340199"/>
            <a:ext cx="5626099" cy="1673703"/>
          </a:xfrm>
          <a:prstGeom prst="roundRect">
            <a:avLst>
              <a:gd name="adj" fmla="val 2543"/>
            </a:avLst>
          </a:prstGeom>
          <a:noFill/>
          <a:ln w="38100">
            <a:solidFill>
              <a:schemeClr val="accent3"/>
            </a:solidFill>
          </a:ln>
        </p:spPr>
      </p:pic>
      <p:pic>
        <p:nvPicPr>
          <p:cNvPr id="14" name="Graphic 13" descr="Checkmark with solid fill">
            <a:extLst>
              <a:ext uri="{FF2B5EF4-FFF2-40B4-BE49-F238E27FC236}">
                <a16:creationId xmlns:a16="http://schemas.microsoft.com/office/drawing/2014/main" id="{96A4D008-B032-AA23-4F5B-460C853C75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7655" y="4823108"/>
            <a:ext cx="595043" cy="595043"/>
          </a:xfrm>
          <a:prstGeom prst="rect">
            <a:avLst/>
          </a:prstGeom>
        </p:spPr>
      </p:pic>
      <p:pic>
        <p:nvPicPr>
          <p:cNvPr id="15" name="Graphic 14" descr="Checkmark with solid fill">
            <a:extLst>
              <a:ext uri="{FF2B5EF4-FFF2-40B4-BE49-F238E27FC236}">
                <a16:creationId xmlns:a16="http://schemas.microsoft.com/office/drawing/2014/main" id="{4C2E00D6-13C6-D4B7-4874-6591660208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48420" y="2891423"/>
            <a:ext cx="595043" cy="595043"/>
          </a:xfrm>
          <a:prstGeom prst="rect">
            <a:avLst/>
          </a:prstGeom>
        </p:spPr>
      </p:pic>
    </p:spTree>
    <p:extLst>
      <p:ext uri="{BB962C8B-B14F-4D97-AF65-F5344CB8AC3E}">
        <p14:creationId xmlns:p14="http://schemas.microsoft.com/office/powerpoint/2010/main" val="30803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999367"/>
            <a:ext cx="9591675" cy="1325563"/>
          </a:xfrm>
        </p:spPr>
        <p:txBody>
          <a:bodyPr/>
          <a:lstStyle/>
          <a:p>
            <a:pPr algn="ctr"/>
            <a:r>
              <a:rPr lang="en-US" b="1" dirty="0">
                <a:solidFill>
                  <a:schemeClr val="bg1"/>
                </a:solidFill>
                <a:latin typeface="Oswald" panose="00000500000000000000" pitchFamily="2" charset="0"/>
              </a:rPr>
              <a:t>RESPECT IS THE BEAT WE DANCE TO! </a:t>
            </a:r>
          </a:p>
        </p:txBody>
      </p:sp>
      <p:sp>
        <p:nvSpPr>
          <p:cNvPr id="2" name="Title 1">
            <a:extLst>
              <a:ext uri="{FF2B5EF4-FFF2-40B4-BE49-F238E27FC236}">
                <a16:creationId xmlns:a16="http://schemas.microsoft.com/office/drawing/2014/main" id="{2757BE81-A428-1B04-915F-90A50CF32640}"/>
              </a:ext>
            </a:extLst>
          </p:cNvPr>
          <p:cNvSpPr txBox="1">
            <a:spLocks/>
          </p:cNvSpPr>
          <p:nvPr/>
        </p:nvSpPr>
        <p:spPr>
          <a:xfrm>
            <a:off x="1104900" y="1947067"/>
            <a:ext cx="95916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Oswald" panose="00000500000000000000" pitchFamily="2" charset="0"/>
              </a:rPr>
              <a:t>THANK YOU!</a:t>
            </a:r>
          </a:p>
        </p:txBody>
      </p:sp>
      <p:pic>
        <p:nvPicPr>
          <p:cNvPr id="3" name="Picture 2" descr="A logo on a black background&#10;&#10;AI-generated content may be incorrect.">
            <a:extLst>
              <a:ext uri="{FF2B5EF4-FFF2-40B4-BE49-F238E27FC236}">
                <a16:creationId xmlns:a16="http://schemas.microsoft.com/office/drawing/2014/main" id="{119F972E-2267-FBD7-2688-AA1D181F5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194" y="3939486"/>
            <a:ext cx="2205765" cy="2205765"/>
          </a:xfrm>
          <a:prstGeom prst="rect">
            <a:avLst/>
          </a:prstGeom>
        </p:spPr>
      </p:pic>
    </p:spTree>
    <p:extLst>
      <p:ext uri="{BB962C8B-B14F-4D97-AF65-F5344CB8AC3E}">
        <p14:creationId xmlns:p14="http://schemas.microsoft.com/office/powerpoint/2010/main" val="321953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sp>
        <p:nvSpPr>
          <p:cNvPr id="21" name="Title 1">
            <a:extLst>
              <a:ext uri="{FF2B5EF4-FFF2-40B4-BE49-F238E27FC236}">
                <a16:creationId xmlns:a16="http://schemas.microsoft.com/office/drawing/2014/main" id="{96688C57-91FB-BEFB-D1EE-8E292F1B0CF3}"/>
              </a:ext>
            </a:extLst>
          </p:cNvPr>
          <p:cNvSpPr txBox="1">
            <a:spLocks/>
          </p:cNvSpPr>
          <p:nvPr/>
        </p:nvSpPr>
        <p:spPr>
          <a:xfrm>
            <a:off x="609600" y="365125"/>
            <a:ext cx="51032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chemeClr val="bg1"/>
                </a:solidFill>
                <a:latin typeface="Oswald" panose="00000500000000000000" pitchFamily="2" charset="0"/>
              </a:rPr>
              <a:t>CONTENT</a:t>
            </a:r>
          </a:p>
        </p:txBody>
      </p:sp>
      <p:sp>
        <p:nvSpPr>
          <p:cNvPr id="22" name="Rectangle 1">
            <a:extLst>
              <a:ext uri="{FF2B5EF4-FFF2-40B4-BE49-F238E27FC236}">
                <a16:creationId xmlns:a16="http://schemas.microsoft.com/office/drawing/2014/main" id="{28867F9A-EA7B-FDCC-396B-E55A7999D2E2}"/>
              </a:ext>
            </a:extLst>
          </p:cNvPr>
          <p:cNvSpPr txBox="1">
            <a:spLocks noChangeArrowheads="1"/>
          </p:cNvSpPr>
          <p:nvPr/>
        </p:nvSpPr>
        <p:spPr bwMode="auto">
          <a:xfrm>
            <a:off x="609600" y="1533564"/>
            <a:ext cx="5270864" cy="43909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200000"/>
              </a:lnSpc>
              <a:spcBef>
                <a:spcPct val="0"/>
              </a:spcBef>
              <a:spcAft>
                <a:spcPts val="600"/>
              </a:spcAft>
              <a:buFont typeface="+mj-lt"/>
              <a:buAutoNum type="arabicPeriod"/>
              <a:defRPr/>
            </a:pPr>
            <a:r>
              <a:rPr lang="nl-BE" altLang="nl-BE" sz="2400" dirty="0">
                <a:latin typeface="Oswald" panose="00000500000000000000" pitchFamily="2" charset="0"/>
                <a:cs typeface="Segoe UI" panose="020B0502040204020203" pitchFamily="34" charset="0"/>
              </a:rPr>
              <a:t> INTRODUCTION ON THE REASON WHY</a:t>
            </a:r>
          </a:p>
          <a:p>
            <a:pPr eaLnBrk="0" fontAlgn="base" hangingPunct="0">
              <a:lnSpc>
                <a:spcPct val="150000"/>
              </a:lnSpc>
              <a:spcBef>
                <a:spcPct val="0"/>
              </a:spcBef>
              <a:spcAft>
                <a:spcPts val="600"/>
              </a:spcAft>
              <a:buFont typeface="+mj-lt"/>
              <a:buAutoNum type="arabicPeriod"/>
              <a:defRPr/>
            </a:pPr>
            <a:r>
              <a:rPr lang="nl-BE" altLang="nl-BE" sz="2400" dirty="0">
                <a:latin typeface="Oswald" panose="00000500000000000000" pitchFamily="2" charset="0"/>
                <a:cs typeface="Segoe UI" panose="020B0502040204020203" pitchFamily="34" charset="0"/>
              </a:rPr>
              <a:t> GOOD UNDERSTANDING OF SAFETY AND INCLUSIVITY IN NIGHTLIFE</a:t>
            </a:r>
          </a:p>
          <a:p>
            <a:pPr eaLnBrk="0" fontAlgn="base" hangingPunct="0">
              <a:lnSpc>
                <a:spcPct val="200000"/>
              </a:lnSpc>
              <a:spcBef>
                <a:spcPct val="0"/>
              </a:spcBef>
              <a:spcAft>
                <a:spcPts val="600"/>
              </a:spcAft>
              <a:buFont typeface="+mj-lt"/>
              <a:buAutoNum type="arabicPeriod"/>
              <a:defRPr/>
            </a:pPr>
            <a:r>
              <a:rPr lang="nl-BE" altLang="nl-BE" sz="2400" dirty="0">
                <a:latin typeface="Oswald" panose="00000500000000000000" pitchFamily="2" charset="0"/>
                <a:cs typeface="Segoe UI" panose="020B0502040204020203" pitchFamily="34" charset="0"/>
              </a:rPr>
              <a:t> HOW TO OPTIMIZE YOUR OUTLET?</a:t>
            </a:r>
          </a:p>
          <a:p>
            <a:pPr eaLnBrk="0" fontAlgn="base" hangingPunct="0">
              <a:lnSpc>
                <a:spcPct val="200000"/>
              </a:lnSpc>
              <a:spcBef>
                <a:spcPct val="0"/>
              </a:spcBef>
              <a:spcAft>
                <a:spcPts val="600"/>
              </a:spcAft>
              <a:buFont typeface="+mj-lt"/>
              <a:buAutoNum type="arabicPeriod"/>
              <a:defRPr/>
            </a:pPr>
            <a:r>
              <a:rPr lang="nl-BE" altLang="nl-BE" sz="2400" dirty="0">
                <a:latin typeface="Oswald" panose="00000500000000000000" pitchFamily="2" charset="0"/>
                <a:cs typeface="Segoe UI" panose="020B0502040204020203" pitchFamily="34" charset="0"/>
              </a:rPr>
              <a:t> SITUATION EXAMPLES</a:t>
            </a:r>
            <a:endParaRPr lang="nl-BE" sz="2400" dirty="0">
              <a:latin typeface="Calibri Light" panose="020F0302020204030204"/>
            </a:endParaRPr>
          </a:p>
        </p:txBody>
      </p:sp>
      <p:pic>
        <p:nvPicPr>
          <p:cNvPr id="23" name="Picture 22" descr="A group of people in a crowd&#10;&#10;Description automatically generated">
            <a:extLst>
              <a:ext uri="{FF2B5EF4-FFF2-40B4-BE49-F238E27FC236}">
                <a16:creationId xmlns:a16="http://schemas.microsoft.com/office/drawing/2014/main" id="{E5D207B9-6BDD-529F-812A-761DA96B5853}"/>
              </a:ext>
            </a:extLst>
          </p:cNvPr>
          <p:cNvPicPr>
            <a:picLocks noChangeAspect="1"/>
          </p:cNvPicPr>
          <p:nvPr/>
        </p:nvPicPr>
        <p:blipFill rotWithShape="1">
          <a:blip r:embed="rId3">
            <a:extLst>
              <a:ext uri="{28A0092B-C50C-407E-A947-70E740481C1C}">
                <a14:useLocalDpi xmlns:a14="http://schemas.microsoft.com/office/drawing/2010/main" val="0"/>
              </a:ext>
            </a:extLst>
          </a:blip>
          <a:srcRect l="21728" r="20997" b="4992"/>
          <a:stretch/>
        </p:blipFill>
        <p:spPr>
          <a:xfrm>
            <a:off x="6019800" y="0"/>
            <a:ext cx="6201400" cy="6858001"/>
          </a:xfrm>
          <a:prstGeom prst="rect">
            <a:avLst/>
          </a:prstGeom>
        </p:spPr>
      </p:pic>
    </p:spTree>
    <p:extLst>
      <p:ext uri="{BB962C8B-B14F-4D97-AF65-F5344CB8AC3E}">
        <p14:creationId xmlns:p14="http://schemas.microsoft.com/office/powerpoint/2010/main" val="118632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642850" y="2766217"/>
            <a:ext cx="8991600" cy="1325563"/>
          </a:xfrm>
        </p:spPr>
        <p:txBody>
          <a:bodyPr/>
          <a:lstStyle/>
          <a:p>
            <a:r>
              <a:rPr lang="nl-BE" b="1" dirty="0">
                <a:solidFill>
                  <a:schemeClr val="bg1"/>
                </a:solidFill>
                <a:latin typeface="Oswald" panose="00000500000000000000" pitchFamily="2" charset="0"/>
              </a:rPr>
              <a:t>WHAT IS GOING ON IN THE NIGHTLIFE?</a:t>
            </a:r>
          </a:p>
        </p:txBody>
      </p:sp>
    </p:spTree>
    <p:extLst>
      <p:ext uri="{BB962C8B-B14F-4D97-AF65-F5344CB8AC3E}">
        <p14:creationId xmlns:p14="http://schemas.microsoft.com/office/powerpoint/2010/main" val="2429796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sp>
        <p:nvSpPr>
          <p:cNvPr id="6" name="Title 1">
            <a:extLst>
              <a:ext uri="{FF2B5EF4-FFF2-40B4-BE49-F238E27FC236}">
                <a16:creationId xmlns:a16="http://schemas.microsoft.com/office/drawing/2014/main" id="{9392DF0A-B08D-1FF9-CCE5-3AAE6FAEF2D3}"/>
              </a:ext>
            </a:extLst>
          </p:cNvPr>
          <p:cNvSpPr>
            <a:spLocks noGrp="1"/>
          </p:cNvSpPr>
          <p:nvPr>
            <p:ph type="title"/>
          </p:nvPr>
        </p:nvSpPr>
        <p:spPr>
          <a:xfrm>
            <a:off x="234141" y="351315"/>
            <a:ext cx="11887006" cy="1325563"/>
          </a:xfrm>
        </p:spPr>
        <p:txBody>
          <a:bodyPr>
            <a:noAutofit/>
          </a:bodyPr>
          <a:lstStyle/>
          <a:p>
            <a:pPr algn="ctr"/>
            <a:r>
              <a:rPr lang="en-US" sz="3600" b="1" dirty="0">
                <a:latin typeface="Oswald" panose="00000500000000000000" pitchFamily="2" charset="0"/>
              </a:rPr>
              <a:t>BEING ABLE TO PARTY FREELY, WITHOUT PREJUDICE, IN SAFETY AND WITH RESPECT FOR EACH OTHER. IT SOUNDS LIKE MUSIC TO OUR EARS, BUT UNFORTUNATLY IT IS NOT THE REALITY</a:t>
            </a:r>
            <a:endParaRPr lang="nl-BE" sz="3600" b="1" dirty="0">
              <a:latin typeface="Oswald" panose="00000500000000000000" pitchFamily="2" charset="0"/>
            </a:endParaRPr>
          </a:p>
        </p:txBody>
      </p:sp>
      <p:sp>
        <p:nvSpPr>
          <p:cNvPr id="9" name="TextBox 8">
            <a:extLst>
              <a:ext uri="{FF2B5EF4-FFF2-40B4-BE49-F238E27FC236}">
                <a16:creationId xmlns:a16="http://schemas.microsoft.com/office/drawing/2014/main" id="{EA881ED7-CFBB-CBDA-EE2E-971BAD8FB558}"/>
              </a:ext>
            </a:extLst>
          </p:cNvPr>
          <p:cNvSpPr txBox="1"/>
          <p:nvPr/>
        </p:nvSpPr>
        <p:spPr>
          <a:xfrm>
            <a:off x="9734550" y="6639882"/>
            <a:ext cx="3457225" cy="246221"/>
          </a:xfrm>
          <a:prstGeom prst="rect">
            <a:avLst/>
          </a:prstGeom>
          <a:noFill/>
        </p:spPr>
        <p:txBody>
          <a:bodyPr wrap="square" rtlCol="0">
            <a:spAutoFit/>
          </a:bodyPr>
          <a:lstStyle/>
          <a:p>
            <a:pPr algn="just"/>
            <a:r>
              <a:rPr lang="en-US" sz="1000" dirty="0">
                <a:latin typeface="Oswald Light" panose="00000400000000000000" pitchFamily="2" charset="0"/>
              </a:rPr>
              <a:t>Source: </a:t>
            </a:r>
            <a:r>
              <a:rPr lang="en-US" sz="1000" dirty="0" err="1">
                <a:latin typeface="Oswald Light" panose="00000400000000000000" pitchFamily="2" charset="0"/>
              </a:rPr>
              <a:t>iVOX</a:t>
            </a:r>
            <a:r>
              <a:rPr lang="en-US" sz="1000" dirty="0">
                <a:latin typeface="Oswald Light" panose="00000400000000000000" pitchFamily="2" charset="0"/>
              </a:rPr>
              <a:t> study 2023 (</a:t>
            </a:r>
            <a:r>
              <a:rPr lang="nl-BE" sz="1000" dirty="0">
                <a:latin typeface="Oswald Light" panose="00000400000000000000" pitchFamily="2" charset="0"/>
              </a:rPr>
              <a:t>2.000 </a:t>
            </a:r>
            <a:r>
              <a:rPr lang="nl-BE" sz="1000" dirty="0" err="1">
                <a:latin typeface="Oswald Light" panose="00000400000000000000" pitchFamily="2" charset="0"/>
              </a:rPr>
              <a:t>Belgians</a:t>
            </a:r>
            <a:r>
              <a:rPr lang="nl-BE" sz="1000" dirty="0">
                <a:latin typeface="Oswald Light" panose="00000400000000000000" pitchFamily="2" charset="0"/>
              </a:rPr>
              <a:t> 18-40 </a:t>
            </a:r>
            <a:r>
              <a:rPr lang="nl-BE" sz="1000" dirty="0" err="1">
                <a:latin typeface="Oswald Light" panose="00000400000000000000" pitchFamily="2" charset="0"/>
              </a:rPr>
              <a:t>y.o</a:t>
            </a:r>
            <a:r>
              <a:rPr lang="nl-BE" sz="1000" dirty="0">
                <a:latin typeface="Oswald Light" panose="00000400000000000000" pitchFamily="2" charset="0"/>
              </a:rPr>
              <a:t>.</a:t>
            </a:r>
            <a:endParaRPr lang="id-ID" sz="1000" dirty="0">
              <a:latin typeface="Oswald Light" panose="00000400000000000000" pitchFamily="2" charset="0"/>
            </a:endParaRPr>
          </a:p>
        </p:txBody>
      </p:sp>
      <p:pic>
        <p:nvPicPr>
          <p:cNvPr id="10" name="Google Shape;905;p91">
            <a:extLst>
              <a:ext uri="{FF2B5EF4-FFF2-40B4-BE49-F238E27FC236}">
                <a16:creationId xmlns:a16="http://schemas.microsoft.com/office/drawing/2014/main" id="{4E7A3E8D-AADD-CA96-F366-BA33FECFE6E1}"/>
              </a:ext>
            </a:extLst>
          </p:cNvPr>
          <p:cNvPicPr preferRelativeResize="0"/>
          <p:nvPr/>
        </p:nvPicPr>
        <p:blipFill rotWithShape="1">
          <a:blip r:embed="rId3">
            <a:alphaModFix amt="63000"/>
          </a:blip>
          <a:srcRect r="65312" b="15232"/>
          <a:stretch/>
        </p:blipFill>
        <p:spPr>
          <a:xfrm>
            <a:off x="1400369" y="2000730"/>
            <a:ext cx="4695631" cy="2196104"/>
          </a:xfrm>
          <a:prstGeom prst="roundRect">
            <a:avLst>
              <a:gd name="adj" fmla="val 2543"/>
            </a:avLst>
          </a:prstGeom>
          <a:noFill/>
          <a:ln>
            <a:noFill/>
          </a:ln>
        </p:spPr>
      </p:pic>
      <p:sp>
        <p:nvSpPr>
          <p:cNvPr id="11" name="TextBox 10">
            <a:extLst>
              <a:ext uri="{FF2B5EF4-FFF2-40B4-BE49-F238E27FC236}">
                <a16:creationId xmlns:a16="http://schemas.microsoft.com/office/drawing/2014/main" id="{46763493-B036-4C4F-52F7-21CE6125C5F6}"/>
              </a:ext>
            </a:extLst>
          </p:cNvPr>
          <p:cNvSpPr txBox="1"/>
          <p:nvPr/>
        </p:nvSpPr>
        <p:spPr>
          <a:xfrm>
            <a:off x="1635219" y="2744839"/>
            <a:ext cx="4225930" cy="707886"/>
          </a:xfrm>
          <a:prstGeom prst="rect">
            <a:avLst/>
          </a:prstGeom>
          <a:noFill/>
        </p:spPr>
        <p:txBody>
          <a:bodyPr wrap="square" rtlCol="0">
            <a:spAutoFit/>
          </a:bodyPr>
          <a:lstStyle/>
          <a:p>
            <a:pPr algn="ctr"/>
            <a:r>
              <a:rPr lang="en-US" sz="2000" dirty="0">
                <a:solidFill>
                  <a:schemeClr val="bg2"/>
                </a:solidFill>
                <a:latin typeface="Oswald Light" panose="00000400000000000000" pitchFamily="2" charset="0"/>
              </a:rPr>
              <a:t>3 in 5 Belgians are saying that nightlife has become more unsafe in recent years'</a:t>
            </a:r>
            <a:endParaRPr lang="id-ID" sz="2000" dirty="0">
              <a:solidFill>
                <a:schemeClr val="bg2"/>
              </a:solidFill>
              <a:latin typeface="Oswald Light" panose="00000400000000000000" pitchFamily="2" charset="0"/>
            </a:endParaRPr>
          </a:p>
        </p:txBody>
      </p:sp>
      <p:pic>
        <p:nvPicPr>
          <p:cNvPr id="12" name="Google Shape;905;p91">
            <a:extLst>
              <a:ext uri="{FF2B5EF4-FFF2-40B4-BE49-F238E27FC236}">
                <a16:creationId xmlns:a16="http://schemas.microsoft.com/office/drawing/2014/main" id="{AB328C17-A092-3CB6-B4A1-28C53576702D}"/>
              </a:ext>
            </a:extLst>
          </p:cNvPr>
          <p:cNvPicPr preferRelativeResize="0"/>
          <p:nvPr/>
        </p:nvPicPr>
        <p:blipFill rotWithShape="1">
          <a:blip r:embed="rId3">
            <a:alphaModFix amt="63000"/>
          </a:blip>
          <a:srcRect r="65312" b="15232"/>
          <a:stretch/>
        </p:blipFill>
        <p:spPr>
          <a:xfrm>
            <a:off x="1400369" y="4310581"/>
            <a:ext cx="4695631" cy="2196104"/>
          </a:xfrm>
          <a:prstGeom prst="roundRect">
            <a:avLst>
              <a:gd name="adj" fmla="val 2543"/>
            </a:avLst>
          </a:prstGeom>
          <a:noFill/>
          <a:ln>
            <a:noFill/>
          </a:ln>
        </p:spPr>
      </p:pic>
      <p:sp>
        <p:nvSpPr>
          <p:cNvPr id="13" name="TextBox 12">
            <a:extLst>
              <a:ext uri="{FF2B5EF4-FFF2-40B4-BE49-F238E27FC236}">
                <a16:creationId xmlns:a16="http://schemas.microsoft.com/office/drawing/2014/main" id="{9E6FEC6F-1713-4F29-35A1-E996C549686D}"/>
              </a:ext>
            </a:extLst>
          </p:cNvPr>
          <p:cNvSpPr txBox="1"/>
          <p:nvPr/>
        </p:nvSpPr>
        <p:spPr>
          <a:xfrm>
            <a:off x="1485053" y="5159381"/>
            <a:ext cx="4526261" cy="400110"/>
          </a:xfrm>
          <a:prstGeom prst="rect">
            <a:avLst/>
          </a:prstGeom>
          <a:noFill/>
        </p:spPr>
        <p:txBody>
          <a:bodyPr wrap="square" rtlCol="0">
            <a:spAutoFit/>
          </a:bodyPr>
          <a:lstStyle/>
          <a:p>
            <a:pPr algn="ctr"/>
            <a:r>
              <a:rPr lang="en-US" sz="2000" dirty="0">
                <a:solidFill>
                  <a:schemeClr val="bg2"/>
                </a:solidFill>
                <a:latin typeface="Oswald Light" panose="00000400000000000000" pitchFamily="2" charset="0"/>
              </a:rPr>
              <a:t>4 in 5 Belgians feel unsafe while going out</a:t>
            </a:r>
            <a:endParaRPr lang="id-ID" sz="2000" dirty="0">
              <a:solidFill>
                <a:schemeClr val="bg2"/>
              </a:solidFill>
              <a:latin typeface="Oswald Light" panose="00000400000000000000" pitchFamily="2" charset="0"/>
            </a:endParaRPr>
          </a:p>
        </p:txBody>
      </p:sp>
      <p:pic>
        <p:nvPicPr>
          <p:cNvPr id="14" name="Google Shape;905;p91">
            <a:extLst>
              <a:ext uri="{FF2B5EF4-FFF2-40B4-BE49-F238E27FC236}">
                <a16:creationId xmlns:a16="http://schemas.microsoft.com/office/drawing/2014/main" id="{D45B097A-DE2F-18CC-AC06-6D32AE5EF40E}"/>
              </a:ext>
            </a:extLst>
          </p:cNvPr>
          <p:cNvPicPr preferRelativeResize="0"/>
          <p:nvPr/>
        </p:nvPicPr>
        <p:blipFill rotWithShape="1">
          <a:blip r:embed="rId3">
            <a:alphaModFix amt="63000"/>
          </a:blip>
          <a:srcRect r="65312" b="15232"/>
          <a:stretch/>
        </p:blipFill>
        <p:spPr>
          <a:xfrm>
            <a:off x="6205147" y="2000730"/>
            <a:ext cx="4695631" cy="2196104"/>
          </a:xfrm>
          <a:prstGeom prst="roundRect">
            <a:avLst>
              <a:gd name="adj" fmla="val 2543"/>
            </a:avLst>
          </a:prstGeom>
          <a:noFill/>
          <a:ln>
            <a:noFill/>
          </a:ln>
        </p:spPr>
      </p:pic>
      <p:sp>
        <p:nvSpPr>
          <p:cNvPr id="15" name="TextBox 14">
            <a:extLst>
              <a:ext uri="{FF2B5EF4-FFF2-40B4-BE49-F238E27FC236}">
                <a16:creationId xmlns:a16="http://schemas.microsoft.com/office/drawing/2014/main" id="{DE2BCA15-57C7-C879-F337-161EFBE279AF}"/>
              </a:ext>
            </a:extLst>
          </p:cNvPr>
          <p:cNvSpPr txBox="1"/>
          <p:nvPr/>
        </p:nvSpPr>
        <p:spPr>
          <a:xfrm>
            <a:off x="6484996" y="2544009"/>
            <a:ext cx="4135931" cy="1015663"/>
          </a:xfrm>
          <a:prstGeom prst="rect">
            <a:avLst/>
          </a:prstGeom>
          <a:noFill/>
        </p:spPr>
        <p:txBody>
          <a:bodyPr wrap="square" rtlCol="0">
            <a:spAutoFit/>
          </a:bodyPr>
          <a:lstStyle/>
          <a:p>
            <a:pPr algn="ctr"/>
            <a:r>
              <a:rPr lang="en-US" sz="2000" dirty="0">
                <a:solidFill>
                  <a:schemeClr val="bg2"/>
                </a:solidFill>
                <a:latin typeface="Oswald Light" panose="00000400000000000000" pitchFamily="2" charset="0"/>
              </a:rPr>
              <a:t>1 in 5 Belgians pay attention to what attire they wear while partying for fear of borderline behavior.</a:t>
            </a:r>
            <a:endParaRPr lang="id-ID" sz="2000" dirty="0">
              <a:solidFill>
                <a:schemeClr val="bg2"/>
              </a:solidFill>
              <a:latin typeface="Oswald Light" panose="00000400000000000000" pitchFamily="2" charset="0"/>
            </a:endParaRPr>
          </a:p>
        </p:txBody>
      </p:sp>
      <p:pic>
        <p:nvPicPr>
          <p:cNvPr id="16" name="Google Shape;905;p91">
            <a:extLst>
              <a:ext uri="{FF2B5EF4-FFF2-40B4-BE49-F238E27FC236}">
                <a16:creationId xmlns:a16="http://schemas.microsoft.com/office/drawing/2014/main" id="{9C96EFA2-E158-4676-F48C-EEDF4E030E9E}"/>
              </a:ext>
            </a:extLst>
          </p:cNvPr>
          <p:cNvPicPr preferRelativeResize="0"/>
          <p:nvPr/>
        </p:nvPicPr>
        <p:blipFill rotWithShape="1">
          <a:blip r:embed="rId3">
            <a:alphaModFix amt="63000"/>
          </a:blip>
          <a:srcRect r="65312" b="15232"/>
          <a:stretch/>
        </p:blipFill>
        <p:spPr>
          <a:xfrm>
            <a:off x="6205147" y="4310581"/>
            <a:ext cx="4695631" cy="2196104"/>
          </a:xfrm>
          <a:prstGeom prst="roundRect">
            <a:avLst>
              <a:gd name="adj" fmla="val 2543"/>
            </a:avLst>
          </a:prstGeom>
          <a:noFill/>
          <a:ln>
            <a:noFill/>
          </a:ln>
        </p:spPr>
      </p:pic>
      <p:sp>
        <p:nvSpPr>
          <p:cNvPr id="17" name="TextBox 16">
            <a:extLst>
              <a:ext uri="{FF2B5EF4-FFF2-40B4-BE49-F238E27FC236}">
                <a16:creationId xmlns:a16="http://schemas.microsoft.com/office/drawing/2014/main" id="{08E3C6D4-F35E-4046-782A-AB17BBD5FC89}"/>
              </a:ext>
            </a:extLst>
          </p:cNvPr>
          <p:cNvSpPr txBox="1"/>
          <p:nvPr/>
        </p:nvSpPr>
        <p:spPr>
          <a:xfrm>
            <a:off x="6096000" y="4401423"/>
            <a:ext cx="4913925" cy="369332"/>
          </a:xfrm>
          <a:prstGeom prst="rect">
            <a:avLst/>
          </a:prstGeom>
          <a:noFill/>
        </p:spPr>
        <p:txBody>
          <a:bodyPr wrap="square" rtlCol="0">
            <a:spAutoFit/>
          </a:bodyPr>
          <a:lstStyle/>
          <a:p>
            <a:pPr algn="ctr"/>
            <a:r>
              <a:rPr lang="en-US" dirty="0">
                <a:solidFill>
                  <a:schemeClr val="bg2"/>
                </a:solidFill>
                <a:latin typeface="Oswald Light" panose="00000400000000000000" pitchFamily="2" charset="0"/>
              </a:rPr>
              <a:t>7 in 10 encounter discrimination while going out based on</a:t>
            </a:r>
            <a:endParaRPr lang="id-ID" dirty="0">
              <a:solidFill>
                <a:schemeClr val="bg2"/>
              </a:solidFill>
              <a:latin typeface="Oswald Light" panose="00000400000000000000" pitchFamily="2" charset="0"/>
            </a:endParaRPr>
          </a:p>
        </p:txBody>
      </p:sp>
      <p:pic>
        <p:nvPicPr>
          <p:cNvPr id="18" name="Picture 17">
            <a:extLst>
              <a:ext uri="{FF2B5EF4-FFF2-40B4-BE49-F238E27FC236}">
                <a16:creationId xmlns:a16="http://schemas.microsoft.com/office/drawing/2014/main" id="{54CF1D1A-B69C-9E62-B924-E54BEE039ADC}"/>
              </a:ext>
            </a:extLst>
          </p:cNvPr>
          <p:cNvPicPr>
            <a:picLocks noChangeAspect="1"/>
          </p:cNvPicPr>
          <p:nvPr/>
        </p:nvPicPr>
        <p:blipFill>
          <a:blip r:embed="rId4"/>
          <a:stretch>
            <a:fillRect/>
          </a:stretch>
        </p:blipFill>
        <p:spPr>
          <a:xfrm>
            <a:off x="7374558" y="4779345"/>
            <a:ext cx="2356805" cy="1560292"/>
          </a:xfrm>
          <a:prstGeom prst="rect">
            <a:avLst/>
          </a:prstGeom>
          <a:ln w="19050">
            <a:solidFill>
              <a:schemeClr val="tx1"/>
            </a:solidFill>
          </a:ln>
        </p:spPr>
      </p:pic>
    </p:spTree>
    <p:extLst>
      <p:ext uri="{BB962C8B-B14F-4D97-AF65-F5344CB8AC3E}">
        <p14:creationId xmlns:p14="http://schemas.microsoft.com/office/powerpoint/2010/main" val="2601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045"/>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sp>
        <p:nvSpPr>
          <p:cNvPr id="2" name="TextBox 1">
            <a:extLst>
              <a:ext uri="{FF2B5EF4-FFF2-40B4-BE49-F238E27FC236}">
                <a16:creationId xmlns:a16="http://schemas.microsoft.com/office/drawing/2014/main" id="{0C1B89F6-F69D-3C13-FF34-15FAB91CEE4D}"/>
              </a:ext>
            </a:extLst>
          </p:cNvPr>
          <p:cNvSpPr txBox="1"/>
          <p:nvPr/>
        </p:nvSpPr>
        <p:spPr>
          <a:xfrm>
            <a:off x="6867523" y="2670513"/>
            <a:ext cx="4924425" cy="3416320"/>
          </a:xfrm>
          <a:prstGeom prst="rect">
            <a:avLst/>
          </a:prstGeom>
          <a:noFill/>
        </p:spPr>
        <p:txBody>
          <a:bodyPr wrap="square">
            <a:spAutoFit/>
          </a:bodyPr>
          <a:lstStyle/>
          <a:p>
            <a:pPr algn="ctr" rtl="0"/>
            <a:r>
              <a:rPr lang="en-US" sz="1800" dirty="0">
                <a:latin typeface="Oswald" panose="00000500000000000000" pitchFamily="2" charset="0"/>
              </a:rPr>
              <a:t>PARTYING IS A WAY </a:t>
            </a:r>
            <a:r>
              <a:rPr lang="en-US" sz="1800" b="1" dirty="0">
                <a:solidFill>
                  <a:schemeClr val="bg1"/>
                </a:solidFill>
                <a:latin typeface="Oswald" panose="00000500000000000000" pitchFamily="2" charset="0"/>
              </a:rPr>
              <a:t>TO CREATE MEMORABLE CONNECTIONS &amp; EXPERIENCES</a:t>
            </a:r>
            <a:r>
              <a:rPr lang="en-US" sz="1800" dirty="0">
                <a:solidFill>
                  <a:schemeClr val="bg1"/>
                </a:solidFill>
                <a:latin typeface="Oswald" panose="00000500000000000000" pitchFamily="2" charset="0"/>
              </a:rPr>
              <a:t>. </a:t>
            </a:r>
            <a:r>
              <a:rPr lang="en-US" sz="1800" dirty="0">
                <a:latin typeface="Oswald" panose="00000500000000000000" pitchFamily="2" charset="0"/>
              </a:rPr>
              <a:t>HOWEVER, LACK OF SAFETY &amp; INCLUSIVITY CAN GET IN THE WAY OF PEOPLE LETTING LOOSE. </a:t>
            </a:r>
          </a:p>
          <a:p>
            <a:pPr algn="ctr" rtl="0"/>
            <a:endParaRPr lang="en-US" dirty="0">
              <a:latin typeface="Oswald" panose="00000500000000000000" pitchFamily="2" charset="0"/>
            </a:endParaRPr>
          </a:p>
          <a:p>
            <a:pPr algn="ctr" rtl="0"/>
            <a:r>
              <a:rPr lang="en-US" dirty="0">
                <a:latin typeface="Oswald" panose="00000500000000000000" pitchFamily="2" charset="0"/>
              </a:rPr>
              <a:t>DESPERADOS WANTS TO CONTRIBUTE TO MAKE SURE </a:t>
            </a:r>
            <a:r>
              <a:rPr lang="en-US" b="1" dirty="0">
                <a:solidFill>
                  <a:schemeClr val="bg1"/>
                </a:solidFill>
                <a:latin typeface="Oswald" panose="00000500000000000000" pitchFamily="2" charset="0"/>
              </a:rPr>
              <a:t>PEOPLE FEEL MORE INCLUDED AND SAFER WHEN GOING OUT WITH THEIR TRIBE</a:t>
            </a:r>
            <a:r>
              <a:rPr lang="en-US" dirty="0">
                <a:latin typeface="Oswald" panose="00000500000000000000" pitchFamily="2" charset="0"/>
              </a:rPr>
              <a:t>. BECAUSE DESPERADOS BELIEVES THAT WHEN YOU FEEL GOOD, YOU CAN FULLY LET LOOSE.</a:t>
            </a:r>
          </a:p>
          <a:p>
            <a:pPr algn="ctr" rtl="0"/>
            <a:endParaRPr lang="en-US" dirty="0">
              <a:latin typeface="Oswald" panose="00000500000000000000" pitchFamily="2" charset="0"/>
            </a:endParaRPr>
          </a:p>
          <a:p>
            <a:pPr algn="ctr" rtl="0"/>
            <a:r>
              <a:rPr lang="en-US" dirty="0">
                <a:latin typeface="Oswald" panose="00000500000000000000" pitchFamily="2" charset="0"/>
              </a:rPr>
              <a:t>RESPECT IS THE BEAT WE DANCE TO!</a:t>
            </a:r>
          </a:p>
        </p:txBody>
      </p:sp>
      <p:sp>
        <p:nvSpPr>
          <p:cNvPr id="5" name="Title 1">
            <a:extLst>
              <a:ext uri="{FF2B5EF4-FFF2-40B4-BE49-F238E27FC236}">
                <a16:creationId xmlns:a16="http://schemas.microsoft.com/office/drawing/2014/main" id="{6528A705-604B-5787-9CDC-FA9751C2B7B7}"/>
              </a:ext>
            </a:extLst>
          </p:cNvPr>
          <p:cNvSpPr>
            <a:spLocks noGrp="1"/>
          </p:cNvSpPr>
          <p:nvPr>
            <p:ph type="title"/>
          </p:nvPr>
        </p:nvSpPr>
        <p:spPr>
          <a:xfrm>
            <a:off x="6667498" y="992525"/>
            <a:ext cx="5324476" cy="1325563"/>
          </a:xfrm>
        </p:spPr>
        <p:txBody>
          <a:bodyPr>
            <a:normAutofit/>
          </a:bodyPr>
          <a:lstStyle/>
          <a:p>
            <a:pPr algn="ctr"/>
            <a:r>
              <a:rPr lang="nl-BE" b="1" dirty="0">
                <a:latin typeface="Oswald" panose="00000500000000000000" pitchFamily="2" charset="0"/>
              </a:rPr>
              <a:t>WHY </a:t>
            </a:r>
            <a:r>
              <a:rPr lang="en-US" b="1" dirty="0">
                <a:latin typeface="Oswald" panose="00000500000000000000" pitchFamily="2" charset="0"/>
              </a:rPr>
              <a:t>DOES DESPERADOS TAKE THIS INITIATIVE</a:t>
            </a:r>
            <a:endParaRPr lang="nl-BE" b="1" dirty="0">
              <a:latin typeface="Oswald" panose="00000500000000000000" pitchFamily="2" charset="0"/>
            </a:endParaRPr>
          </a:p>
        </p:txBody>
      </p:sp>
      <p:pic>
        <p:nvPicPr>
          <p:cNvPr id="7" name="Google Shape;123;p29">
            <a:extLst>
              <a:ext uri="{FF2B5EF4-FFF2-40B4-BE49-F238E27FC236}">
                <a16:creationId xmlns:a16="http://schemas.microsoft.com/office/drawing/2014/main" id="{813E209C-69A8-75FA-43D3-F61CC7637E78}"/>
              </a:ext>
            </a:extLst>
          </p:cNvPr>
          <p:cNvPicPr preferRelativeResize="0"/>
          <p:nvPr/>
        </p:nvPicPr>
        <p:blipFill rotWithShape="1">
          <a:blip r:embed="rId3">
            <a:alphaModFix/>
          </a:blip>
          <a:srcRect l="31568" r="8000"/>
          <a:stretch/>
        </p:blipFill>
        <p:spPr>
          <a:xfrm>
            <a:off x="0" y="-1"/>
            <a:ext cx="6247899" cy="6858001"/>
          </a:xfrm>
          <a:prstGeom prst="rect">
            <a:avLst/>
          </a:prstGeom>
          <a:noFill/>
          <a:ln>
            <a:noFill/>
          </a:ln>
        </p:spPr>
      </p:pic>
    </p:spTree>
    <p:extLst>
      <p:ext uri="{BB962C8B-B14F-4D97-AF65-F5344CB8AC3E}">
        <p14:creationId xmlns:p14="http://schemas.microsoft.com/office/powerpoint/2010/main" val="1482431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en-US" b="1" dirty="0">
                <a:solidFill>
                  <a:schemeClr val="bg1"/>
                </a:solidFill>
                <a:latin typeface="Oswald" panose="00000500000000000000" pitchFamily="2" charset="0"/>
              </a:rPr>
              <a:t>IT ALL STARTS WITH</a:t>
            </a:r>
            <a:br>
              <a:rPr lang="en-US" b="1" dirty="0">
                <a:solidFill>
                  <a:schemeClr val="bg1"/>
                </a:solidFill>
                <a:latin typeface="Oswald" panose="00000500000000000000" pitchFamily="2" charset="0"/>
              </a:rPr>
            </a:br>
            <a:r>
              <a:rPr lang="en-US" b="1" dirty="0">
                <a:solidFill>
                  <a:schemeClr val="bg1"/>
                </a:solidFill>
                <a:latin typeface="Oswald" panose="00000500000000000000" pitchFamily="2" charset="0"/>
              </a:rPr>
              <a:t>A GOOD UNDERSTANDING</a:t>
            </a:r>
          </a:p>
        </p:txBody>
      </p:sp>
    </p:spTree>
    <p:extLst>
      <p:ext uri="{BB962C8B-B14F-4D97-AF65-F5344CB8AC3E}">
        <p14:creationId xmlns:p14="http://schemas.microsoft.com/office/powerpoint/2010/main" val="255164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pic>
        <p:nvPicPr>
          <p:cNvPr id="16" name="Google Shape;905;p91">
            <a:extLst>
              <a:ext uri="{FF2B5EF4-FFF2-40B4-BE49-F238E27FC236}">
                <a16:creationId xmlns:a16="http://schemas.microsoft.com/office/drawing/2014/main" id="{F53BD160-298B-92D3-654F-39F4CA0C7EF7}"/>
              </a:ext>
            </a:extLst>
          </p:cNvPr>
          <p:cNvPicPr preferRelativeResize="0"/>
          <p:nvPr/>
        </p:nvPicPr>
        <p:blipFill rotWithShape="1">
          <a:blip r:embed="rId3">
            <a:alphaModFix amt="63000"/>
          </a:blip>
          <a:srcRect r="65312" b="15232"/>
          <a:stretch/>
        </p:blipFill>
        <p:spPr>
          <a:xfrm>
            <a:off x="0" y="105580"/>
            <a:ext cx="12192000" cy="1574801"/>
          </a:xfrm>
          <a:prstGeom prst="roundRect">
            <a:avLst>
              <a:gd name="adj" fmla="val 2543"/>
            </a:avLst>
          </a:prstGeom>
          <a:noFill/>
          <a:ln>
            <a:noFill/>
          </a:ln>
        </p:spPr>
      </p:pic>
      <p:pic>
        <p:nvPicPr>
          <p:cNvPr id="17" name="Google Shape;905;p91">
            <a:extLst>
              <a:ext uri="{FF2B5EF4-FFF2-40B4-BE49-F238E27FC236}">
                <a16:creationId xmlns:a16="http://schemas.microsoft.com/office/drawing/2014/main" id="{72A13D3D-9B50-0FFE-A7CC-D770107E01DD}"/>
              </a:ext>
            </a:extLst>
          </p:cNvPr>
          <p:cNvPicPr preferRelativeResize="0"/>
          <p:nvPr/>
        </p:nvPicPr>
        <p:blipFill rotWithShape="1">
          <a:blip r:embed="rId3">
            <a:alphaModFix amt="63000"/>
          </a:blip>
          <a:srcRect r="65312" b="15232"/>
          <a:stretch/>
        </p:blipFill>
        <p:spPr>
          <a:xfrm>
            <a:off x="0" y="1796260"/>
            <a:ext cx="12192000" cy="1574801"/>
          </a:xfrm>
          <a:prstGeom prst="roundRect">
            <a:avLst>
              <a:gd name="adj" fmla="val 2543"/>
            </a:avLst>
          </a:prstGeom>
          <a:noFill/>
          <a:ln>
            <a:noFill/>
          </a:ln>
        </p:spPr>
      </p:pic>
      <p:pic>
        <p:nvPicPr>
          <p:cNvPr id="31" name="Google Shape;905;p91">
            <a:extLst>
              <a:ext uri="{FF2B5EF4-FFF2-40B4-BE49-F238E27FC236}">
                <a16:creationId xmlns:a16="http://schemas.microsoft.com/office/drawing/2014/main" id="{844D1E7C-B4A6-8CEC-E723-3CF6D6E39689}"/>
              </a:ext>
            </a:extLst>
          </p:cNvPr>
          <p:cNvPicPr preferRelativeResize="0"/>
          <p:nvPr/>
        </p:nvPicPr>
        <p:blipFill rotWithShape="1">
          <a:blip r:embed="rId3">
            <a:alphaModFix amt="63000"/>
          </a:blip>
          <a:srcRect r="65312" b="15232"/>
          <a:stretch/>
        </p:blipFill>
        <p:spPr>
          <a:xfrm>
            <a:off x="0" y="105579"/>
            <a:ext cx="2419350" cy="1574801"/>
          </a:xfrm>
          <a:prstGeom prst="roundRect">
            <a:avLst>
              <a:gd name="adj" fmla="val 2543"/>
            </a:avLst>
          </a:prstGeom>
          <a:noFill/>
          <a:ln>
            <a:noFill/>
          </a:ln>
        </p:spPr>
      </p:pic>
      <p:pic>
        <p:nvPicPr>
          <p:cNvPr id="32" name="Google Shape;905;p91">
            <a:extLst>
              <a:ext uri="{FF2B5EF4-FFF2-40B4-BE49-F238E27FC236}">
                <a16:creationId xmlns:a16="http://schemas.microsoft.com/office/drawing/2014/main" id="{1A26441A-D8A5-B933-3BBE-8FDEBD96BB1B}"/>
              </a:ext>
            </a:extLst>
          </p:cNvPr>
          <p:cNvPicPr preferRelativeResize="0"/>
          <p:nvPr/>
        </p:nvPicPr>
        <p:blipFill rotWithShape="1">
          <a:blip r:embed="rId3">
            <a:alphaModFix amt="63000"/>
          </a:blip>
          <a:srcRect r="65312" b="15232"/>
          <a:stretch/>
        </p:blipFill>
        <p:spPr>
          <a:xfrm>
            <a:off x="9772650" y="1796259"/>
            <a:ext cx="2419350" cy="1574801"/>
          </a:xfrm>
          <a:prstGeom prst="roundRect">
            <a:avLst>
              <a:gd name="adj" fmla="val 2543"/>
            </a:avLst>
          </a:prstGeom>
          <a:noFill/>
          <a:ln>
            <a:noFill/>
          </a:ln>
        </p:spPr>
      </p:pic>
      <p:pic>
        <p:nvPicPr>
          <p:cNvPr id="33" name="Google Shape;905;p91">
            <a:extLst>
              <a:ext uri="{FF2B5EF4-FFF2-40B4-BE49-F238E27FC236}">
                <a16:creationId xmlns:a16="http://schemas.microsoft.com/office/drawing/2014/main" id="{A2C7C9B2-5C9F-EF10-242C-45304DE2E21C}"/>
              </a:ext>
            </a:extLst>
          </p:cNvPr>
          <p:cNvPicPr preferRelativeResize="0"/>
          <p:nvPr/>
        </p:nvPicPr>
        <p:blipFill rotWithShape="1">
          <a:blip r:embed="rId3">
            <a:alphaModFix amt="63000"/>
          </a:blip>
          <a:srcRect r="65312" b="15232"/>
          <a:stretch/>
        </p:blipFill>
        <p:spPr>
          <a:xfrm>
            <a:off x="0" y="3486939"/>
            <a:ext cx="12192000" cy="1574801"/>
          </a:xfrm>
          <a:prstGeom prst="roundRect">
            <a:avLst>
              <a:gd name="adj" fmla="val 2543"/>
            </a:avLst>
          </a:prstGeom>
          <a:noFill/>
          <a:ln>
            <a:noFill/>
          </a:ln>
        </p:spPr>
      </p:pic>
      <p:pic>
        <p:nvPicPr>
          <p:cNvPr id="34" name="Google Shape;905;p91">
            <a:extLst>
              <a:ext uri="{FF2B5EF4-FFF2-40B4-BE49-F238E27FC236}">
                <a16:creationId xmlns:a16="http://schemas.microsoft.com/office/drawing/2014/main" id="{422F40E0-0CB7-7099-DAC6-0F11B483551C}"/>
              </a:ext>
            </a:extLst>
          </p:cNvPr>
          <p:cNvPicPr preferRelativeResize="0"/>
          <p:nvPr/>
        </p:nvPicPr>
        <p:blipFill rotWithShape="1">
          <a:blip r:embed="rId3">
            <a:alphaModFix amt="63000"/>
          </a:blip>
          <a:srcRect r="65312" b="15232"/>
          <a:stretch/>
        </p:blipFill>
        <p:spPr>
          <a:xfrm>
            <a:off x="0" y="5201441"/>
            <a:ext cx="12192000" cy="1574801"/>
          </a:xfrm>
          <a:prstGeom prst="roundRect">
            <a:avLst>
              <a:gd name="adj" fmla="val 2543"/>
            </a:avLst>
          </a:prstGeom>
          <a:noFill/>
          <a:ln>
            <a:noFill/>
          </a:ln>
        </p:spPr>
      </p:pic>
      <p:pic>
        <p:nvPicPr>
          <p:cNvPr id="35" name="Google Shape;905;p91">
            <a:extLst>
              <a:ext uri="{FF2B5EF4-FFF2-40B4-BE49-F238E27FC236}">
                <a16:creationId xmlns:a16="http://schemas.microsoft.com/office/drawing/2014/main" id="{24750734-3348-7903-941B-31A8BC5AEACE}"/>
              </a:ext>
            </a:extLst>
          </p:cNvPr>
          <p:cNvPicPr preferRelativeResize="0"/>
          <p:nvPr/>
        </p:nvPicPr>
        <p:blipFill rotWithShape="1">
          <a:blip r:embed="rId3">
            <a:alphaModFix amt="63000"/>
          </a:blip>
          <a:srcRect r="65312" b="15232"/>
          <a:stretch/>
        </p:blipFill>
        <p:spPr>
          <a:xfrm>
            <a:off x="0" y="3486938"/>
            <a:ext cx="2419350" cy="1574801"/>
          </a:xfrm>
          <a:prstGeom prst="roundRect">
            <a:avLst>
              <a:gd name="adj" fmla="val 2543"/>
            </a:avLst>
          </a:prstGeom>
          <a:noFill/>
          <a:ln>
            <a:noFill/>
          </a:ln>
        </p:spPr>
      </p:pic>
      <p:pic>
        <p:nvPicPr>
          <p:cNvPr id="36" name="Google Shape;905;p91">
            <a:extLst>
              <a:ext uri="{FF2B5EF4-FFF2-40B4-BE49-F238E27FC236}">
                <a16:creationId xmlns:a16="http://schemas.microsoft.com/office/drawing/2014/main" id="{D027A404-2A4E-2D5D-3F02-B67A1D42C48B}"/>
              </a:ext>
            </a:extLst>
          </p:cNvPr>
          <p:cNvPicPr preferRelativeResize="0"/>
          <p:nvPr/>
        </p:nvPicPr>
        <p:blipFill rotWithShape="1">
          <a:blip r:embed="rId3">
            <a:alphaModFix amt="63000"/>
          </a:blip>
          <a:srcRect r="65312" b="15232"/>
          <a:stretch/>
        </p:blipFill>
        <p:spPr>
          <a:xfrm>
            <a:off x="9772650" y="5201440"/>
            <a:ext cx="2419350" cy="1574801"/>
          </a:xfrm>
          <a:prstGeom prst="roundRect">
            <a:avLst>
              <a:gd name="adj" fmla="val 2543"/>
            </a:avLst>
          </a:prstGeom>
          <a:noFill/>
          <a:ln>
            <a:noFill/>
          </a:ln>
        </p:spPr>
      </p:pic>
      <p:sp>
        <p:nvSpPr>
          <p:cNvPr id="37" name="TextBox 36">
            <a:extLst>
              <a:ext uri="{FF2B5EF4-FFF2-40B4-BE49-F238E27FC236}">
                <a16:creationId xmlns:a16="http://schemas.microsoft.com/office/drawing/2014/main" id="{B22A18DE-14C8-985C-9143-A601BE3067AB}"/>
              </a:ext>
            </a:extLst>
          </p:cNvPr>
          <p:cNvSpPr txBox="1"/>
          <p:nvPr/>
        </p:nvSpPr>
        <p:spPr>
          <a:xfrm>
            <a:off x="214049" y="702750"/>
            <a:ext cx="1991251" cy="369332"/>
          </a:xfrm>
          <a:prstGeom prst="rect">
            <a:avLst/>
          </a:prstGeom>
          <a:noFill/>
        </p:spPr>
        <p:txBody>
          <a:bodyPr wrap="none" rtlCol="0">
            <a:spAutoFit/>
          </a:bodyPr>
          <a:lstStyle/>
          <a:p>
            <a:r>
              <a:rPr lang="nl-BE" dirty="0">
                <a:solidFill>
                  <a:schemeClr val="bg1"/>
                </a:solidFill>
                <a:latin typeface="Oswald" panose="00000500000000000000" pitchFamily="2" charset="0"/>
              </a:rPr>
              <a:t>INCLUSIVE NIGHTLIFE</a:t>
            </a:r>
          </a:p>
        </p:txBody>
      </p:sp>
      <p:sp>
        <p:nvSpPr>
          <p:cNvPr id="38" name="TextBox 37">
            <a:extLst>
              <a:ext uri="{FF2B5EF4-FFF2-40B4-BE49-F238E27FC236}">
                <a16:creationId xmlns:a16="http://schemas.microsoft.com/office/drawing/2014/main" id="{D52E3DC9-E8F6-549F-1A7D-8DFD69724E0E}"/>
              </a:ext>
            </a:extLst>
          </p:cNvPr>
          <p:cNvSpPr txBox="1"/>
          <p:nvPr/>
        </p:nvSpPr>
        <p:spPr>
          <a:xfrm>
            <a:off x="10272034" y="2393429"/>
            <a:ext cx="1420582" cy="369332"/>
          </a:xfrm>
          <a:prstGeom prst="rect">
            <a:avLst/>
          </a:prstGeom>
          <a:noFill/>
        </p:spPr>
        <p:txBody>
          <a:bodyPr wrap="none" rtlCol="0">
            <a:spAutoFit/>
          </a:bodyPr>
          <a:lstStyle/>
          <a:p>
            <a:r>
              <a:rPr lang="nl-BE" dirty="0">
                <a:solidFill>
                  <a:schemeClr val="bg1"/>
                </a:solidFill>
                <a:latin typeface="Oswald" panose="00000500000000000000" pitchFamily="2" charset="0"/>
              </a:rPr>
              <a:t>SAFER SPACES</a:t>
            </a:r>
          </a:p>
        </p:txBody>
      </p:sp>
      <p:sp>
        <p:nvSpPr>
          <p:cNvPr id="39" name="TextBox 38">
            <a:extLst>
              <a:ext uri="{FF2B5EF4-FFF2-40B4-BE49-F238E27FC236}">
                <a16:creationId xmlns:a16="http://schemas.microsoft.com/office/drawing/2014/main" id="{0431A1DA-BF7D-A603-77E5-40FB6A343CE6}"/>
              </a:ext>
            </a:extLst>
          </p:cNvPr>
          <p:cNvSpPr txBox="1"/>
          <p:nvPr/>
        </p:nvSpPr>
        <p:spPr>
          <a:xfrm>
            <a:off x="724605" y="4089672"/>
            <a:ext cx="970137" cy="369332"/>
          </a:xfrm>
          <a:prstGeom prst="rect">
            <a:avLst/>
          </a:prstGeom>
          <a:noFill/>
        </p:spPr>
        <p:txBody>
          <a:bodyPr wrap="none" rtlCol="0">
            <a:spAutoFit/>
          </a:bodyPr>
          <a:lstStyle/>
          <a:p>
            <a:r>
              <a:rPr lang="nl-BE" dirty="0">
                <a:solidFill>
                  <a:schemeClr val="bg1"/>
                </a:solidFill>
                <a:latin typeface="Oswald" panose="00000500000000000000" pitchFamily="2" charset="0"/>
              </a:rPr>
              <a:t>CONSENT</a:t>
            </a:r>
          </a:p>
        </p:txBody>
      </p:sp>
      <p:sp>
        <p:nvSpPr>
          <p:cNvPr id="40" name="TextBox 39">
            <a:extLst>
              <a:ext uri="{FF2B5EF4-FFF2-40B4-BE49-F238E27FC236}">
                <a16:creationId xmlns:a16="http://schemas.microsoft.com/office/drawing/2014/main" id="{84712CD6-0D21-368D-339D-A4C006629445}"/>
              </a:ext>
            </a:extLst>
          </p:cNvPr>
          <p:cNvSpPr txBox="1"/>
          <p:nvPr/>
        </p:nvSpPr>
        <p:spPr>
          <a:xfrm>
            <a:off x="10497256" y="5804174"/>
            <a:ext cx="1007007" cy="369332"/>
          </a:xfrm>
          <a:prstGeom prst="rect">
            <a:avLst/>
          </a:prstGeom>
          <a:noFill/>
        </p:spPr>
        <p:txBody>
          <a:bodyPr wrap="none" rtlCol="0">
            <a:spAutoFit/>
          </a:bodyPr>
          <a:lstStyle/>
          <a:p>
            <a:r>
              <a:rPr lang="nl-BE" dirty="0">
                <a:solidFill>
                  <a:schemeClr val="bg1"/>
                </a:solidFill>
                <a:latin typeface="Oswald" panose="00000500000000000000" pitchFamily="2" charset="0"/>
              </a:rPr>
              <a:t>LGBTQIA+</a:t>
            </a:r>
          </a:p>
        </p:txBody>
      </p:sp>
      <p:sp>
        <p:nvSpPr>
          <p:cNvPr id="42" name="TextBox 41">
            <a:extLst>
              <a:ext uri="{FF2B5EF4-FFF2-40B4-BE49-F238E27FC236}">
                <a16:creationId xmlns:a16="http://schemas.microsoft.com/office/drawing/2014/main" id="{C0491988-4451-94FC-8E2B-93C914D49ABB}"/>
              </a:ext>
            </a:extLst>
          </p:cNvPr>
          <p:cNvSpPr txBox="1"/>
          <p:nvPr/>
        </p:nvSpPr>
        <p:spPr>
          <a:xfrm>
            <a:off x="214049" y="1889713"/>
            <a:ext cx="9679013" cy="1323439"/>
          </a:xfrm>
          <a:prstGeom prst="rect">
            <a:avLst/>
          </a:prstGeom>
          <a:noFill/>
        </p:spPr>
        <p:txBody>
          <a:bodyPr wrap="square" rtlCol="0">
            <a:spAutoFit/>
          </a:bodyPr>
          <a:lstStyle/>
          <a:p>
            <a:r>
              <a:rPr lang="en-US" sz="2000" dirty="0">
                <a:solidFill>
                  <a:schemeClr val="bg1"/>
                </a:solidFill>
                <a:latin typeface="Oswald Light" panose="00000400000000000000" pitchFamily="2" charset="0"/>
              </a:rPr>
              <a:t>A safe(r) space is a place where you can be yourself, where you can unwind, and where you can go with questions or for conversation. A safe environment looks different for everyone because everyone has different needs and requirements. Important to note that a safe(r) space can be either a physical location or place, but it can also be a context, such as a friendship where you feel safe to be yourself or an organization. </a:t>
            </a:r>
            <a:endParaRPr lang="nl-BE" sz="2000" dirty="0">
              <a:solidFill>
                <a:schemeClr val="bg1"/>
              </a:solidFill>
              <a:latin typeface="Oswald Light" panose="00000400000000000000" pitchFamily="2" charset="0"/>
            </a:endParaRPr>
          </a:p>
        </p:txBody>
      </p:sp>
      <p:sp>
        <p:nvSpPr>
          <p:cNvPr id="43" name="TextBox 42">
            <a:extLst>
              <a:ext uri="{FF2B5EF4-FFF2-40B4-BE49-F238E27FC236}">
                <a16:creationId xmlns:a16="http://schemas.microsoft.com/office/drawing/2014/main" id="{14CA06F0-824F-D0D0-1E92-C3D2CCF1CD0F}"/>
              </a:ext>
            </a:extLst>
          </p:cNvPr>
          <p:cNvSpPr txBox="1"/>
          <p:nvPr/>
        </p:nvSpPr>
        <p:spPr>
          <a:xfrm>
            <a:off x="214049" y="5609309"/>
            <a:ext cx="8417887" cy="707886"/>
          </a:xfrm>
          <a:prstGeom prst="rect">
            <a:avLst/>
          </a:prstGeom>
          <a:noFill/>
        </p:spPr>
        <p:txBody>
          <a:bodyPr wrap="square" rtlCol="0">
            <a:spAutoFit/>
          </a:bodyPr>
          <a:lstStyle/>
          <a:p>
            <a:r>
              <a:rPr lang="en-US" sz="2000" dirty="0">
                <a:solidFill>
                  <a:schemeClr val="bg1"/>
                </a:solidFill>
                <a:latin typeface="Oswald Light" panose="00000400000000000000" pitchFamily="2" charset="0"/>
              </a:rPr>
              <a:t>This is an acronym to denote sexual, gender and sex diversity. L= lesbian, G= gay (homosexual), B= bi+, T= trans(gender), Q=queer or questioning (searching), I= intersex and A=asexual.</a:t>
            </a:r>
            <a:endParaRPr lang="nl-BE" sz="2000" dirty="0">
              <a:solidFill>
                <a:schemeClr val="bg1"/>
              </a:solidFill>
              <a:latin typeface="Oswald Light" panose="00000400000000000000" pitchFamily="2" charset="0"/>
            </a:endParaRPr>
          </a:p>
        </p:txBody>
      </p:sp>
      <p:sp>
        <p:nvSpPr>
          <p:cNvPr id="44" name="TextBox 43">
            <a:extLst>
              <a:ext uri="{FF2B5EF4-FFF2-40B4-BE49-F238E27FC236}">
                <a16:creationId xmlns:a16="http://schemas.microsoft.com/office/drawing/2014/main" id="{294E36E1-B77E-7F98-D520-8F0CC446BA6C}"/>
              </a:ext>
            </a:extLst>
          </p:cNvPr>
          <p:cNvSpPr txBox="1"/>
          <p:nvPr/>
        </p:nvSpPr>
        <p:spPr>
          <a:xfrm>
            <a:off x="2633399" y="3766506"/>
            <a:ext cx="9266501" cy="1015663"/>
          </a:xfrm>
          <a:prstGeom prst="rect">
            <a:avLst/>
          </a:prstGeom>
          <a:noFill/>
        </p:spPr>
        <p:txBody>
          <a:bodyPr wrap="square" rtlCol="0">
            <a:spAutoFit/>
          </a:bodyPr>
          <a:lstStyle/>
          <a:p>
            <a:r>
              <a:rPr lang="en-US" sz="2000" dirty="0">
                <a:solidFill>
                  <a:schemeClr val="bg1"/>
                </a:solidFill>
                <a:latin typeface="Oswald Light" panose="00000400000000000000" pitchFamily="2" charset="0"/>
              </a:rPr>
              <a:t>Consent means </a:t>
            </a:r>
            <a:r>
              <a:rPr lang="en-US" sz="2000" u="sng" dirty="0">
                <a:solidFill>
                  <a:schemeClr val="bg1"/>
                </a:solidFill>
                <a:latin typeface="Oswald Light" panose="00000400000000000000" pitchFamily="2" charset="0"/>
              </a:rPr>
              <a:t>asking</a:t>
            </a:r>
            <a:r>
              <a:rPr lang="en-US" sz="2000" dirty="0">
                <a:solidFill>
                  <a:schemeClr val="bg1"/>
                </a:solidFill>
                <a:latin typeface="Oswald Light" panose="00000400000000000000" pitchFamily="2" charset="0"/>
              </a:rPr>
              <a:t> someone for permission before doing something. Consent also means that someone must </a:t>
            </a:r>
            <a:r>
              <a:rPr lang="en-US" sz="2000" u="sng" dirty="0">
                <a:solidFill>
                  <a:schemeClr val="bg1"/>
                </a:solidFill>
                <a:latin typeface="Oswald Light" panose="00000400000000000000" pitchFamily="2" charset="0"/>
              </a:rPr>
              <a:t>give</a:t>
            </a:r>
            <a:r>
              <a:rPr lang="en-US" sz="2000" dirty="0">
                <a:solidFill>
                  <a:schemeClr val="bg1"/>
                </a:solidFill>
                <a:latin typeface="Oswald Light" panose="00000400000000000000" pitchFamily="2" charset="0"/>
              </a:rPr>
              <a:t> you permission to do something. Consent is verbal, clear and mutual. (e.g., ask if you can touch someone, wait for their response before acting). Consent is retractable.</a:t>
            </a:r>
            <a:endParaRPr lang="nl-BE" sz="2000" dirty="0">
              <a:solidFill>
                <a:schemeClr val="bg1"/>
              </a:solidFill>
              <a:latin typeface="Oswald Light" panose="00000400000000000000" pitchFamily="2" charset="0"/>
            </a:endParaRPr>
          </a:p>
        </p:txBody>
      </p:sp>
      <p:sp>
        <p:nvSpPr>
          <p:cNvPr id="2" name="TextBox 1">
            <a:extLst>
              <a:ext uri="{FF2B5EF4-FFF2-40B4-BE49-F238E27FC236}">
                <a16:creationId xmlns:a16="http://schemas.microsoft.com/office/drawing/2014/main" id="{4B101BEB-5B60-89D3-E912-511EDE30E426}"/>
              </a:ext>
            </a:extLst>
          </p:cNvPr>
          <p:cNvSpPr txBox="1"/>
          <p:nvPr/>
        </p:nvSpPr>
        <p:spPr>
          <a:xfrm>
            <a:off x="2466168" y="403935"/>
            <a:ext cx="9679013" cy="1015663"/>
          </a:xfrm>
          <a:prstGeom prst="rect">
            <a:avLst/>
          </a:prstGeom>
          <a:noFill/>
        </p:spPr>
        <p:txBody>
          <a:bodyPr wrap="square" rtlCol="0">
            <a:spAutoFit/>
          </a:bodyPr>
          <a:lstStyle/>
          <a:p>
            <a:r>
              <a:rPr lang="en-US" sz="2000" dirty="0">
                <a:solidFill>
                  <a:schemeClr val="bg1"/>
                </a:solidFill>
                <a:latin typeface="Oswald Light" panose="00000400000000000000" pitchFamily="2" charset="0"/>
              </a:rPr>
              <a:t>Safety and inclusiveness in nightlife mean creating an environment where everyone feels welcome and safe, regardless of background, identity or ability (limitations, financial). This requires accessible venues, proactive and trained staff, clear rules against inappropriate behavior, and continuous improvement based on feedback. </a:t>
            </a:r>
            <a:endParaRPr lang="nl-BE" sz="2000" dirty="0">
              <a:solidFill>
                <a:schemeClr val="bg1"/>
              </a:solidFill>
              <a:latin typeface="Oswald Light" panose="00000400000000000000" pitchFamily="2" charset="0"/>
            </a:endParaRPr>
          </a:p>
        </p:txBody>
      </p:sp>
    </p:spTree>
    <p:extLst>
      <p:ext uri="{BB962C8B-B14F-4D97-AF65-F5344CB8AC3E}">
        <p14:creationId xmlns:p14="http://schemas.microsoft.com/office/powerpoint/2010/main" val="339224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anim calcmode="lin" valueType="num">
                                      <p:cBhvr>
                                        <p:cTn id="45" dur="1000" fill="hold"/>
                                        <p:tgtEl>
                                          <p:spTgt spid="42"/>
                                        </p:tgtEl>
                                        <p:attrNameLst>
                                          <p:attrName>ppt_x</p:attrName>
                                        </p:attrNameLst>
                                      </p:cBhvr>
                                      <p:tavLst>
                                        <p:tav tm="0">
                                          <p:val>
                                            <p:strVal val="#ppt_x"/>
                                          </p:val>
                                        </p:tav>
                                        <p:tav tm="100000">
                                          <p:val>
                                            <p:strVal val="#ppt_x"/>
                                          </p:val>
                                        </p:tav>
                                      </p:tavLst>
                                    </p:anim>
                                    <p:anim calcmode="lin" valueType="num">
                                      <p:cBhvr>
                                        <p:cTn id="4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anim calcmode="lin" valueType="num">
                                      <p:cBhvr>
                                        <p:cTn id="74" dur="1000" fill="hold"/>
                                        <p:tgtEl>
                                          <p:spTgt spid="40"/>
                                        </p:tgtEl>
                                        <p:attrNameLst>
                                          <p:attrName>ppt_x</p:attrName>
                                        </p:attrNameLst>
                                      </p:cBhvr>
                                      <p:tavLst>
                                        <p:tav tm="0">
                                          <p:val>
                                            <p:strVal val="#ppt_x"/>
                                          </p:val>
                                        </p:tav>
                                        <p:tav tm="100000">
                                          <p:val>
                                            <p:strVal val="#ppt_x"/>
                                          </p:val>
                                        </p:tav>
                                      </p:tavLst>
                                    </p:anim>
                                    <p:anim calcmode="lin" valueType="num">
                                      <p:cBhvr>
                                        <p:cTn id="75" dur="1000" fill="hold"/>
                                        <p:tgtEl>
                                          <p:spTgt spid="40"/>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1000"/>
                                        <p:tgtEl>
                                          <p:spTgt spid="43"/>
                                        </p:tgtEl>
                                      </p:cBhvr>
                                    </p:animEffect>
                                    <p:anim calcmode="lin" valueType="num">
                                      <p:cBhvr>
                                        <p:cTn id="89" dur="1000" fill="hold"/>
                                        <p:tgtEl>
                                          <p:spTgt spid="43"/>
                                        </p:tgtEl>
                                        <p:attrNameLst>
                                          <p:attrName>ppt_x</p:attrName>
                                        </p:attrNameLst>
                                      </p:cBhvr>
                                      <p:tavLst>
                                        <p:tav tm="0">
                                          <p:val>
                                            <p:strVal val="#ppt_x"/>
                                          </p:val>
                                        </p:tav>
                                        <p:tav tm="100000">
                                          <p:val>
                                            <p:strVal val="#ppt_x"/>
                                          </p:val>
                                        </p:tav>
                                      </p:tavLst>
                                    </p:anim>
                                    <p:anim calcmode="lin" valueType="num">
                                      <p:cBhvr>
                                        <p:cTn id="9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2" grpId="0"/>
      <p:bldP spid="43" grpId="0"/>
      <p:bldP spid="4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45;p66">
            <a:extLst>
              <a:ext uri="{FF2B5EF4-FFF2-40B4-BE49-F238E27FC236}">
                <a16:creationId xmlns:a16="http://schemas.microsoft.com/office/drawing/2014/main" id="{230491FA-2C7D-8642-E67B-A2AAC58B712B}"/>
              </a:ext>
            </a:extLst>
          </p:cNvPr>
          <p:cNvPicPr preferRelativeResize="0"/>
          <p:nvPr/>
        </p:nvPicPr>
        <p:blipFill>
          <a:blip r:embed="rId2">
            <a:alphaModFix/>
          </a:blip>
          <a:stretch>
            <a:fillRect/>
          </a:stretch>
        </p:blipFill>
        <p:spPr>
          <a:xfrm>
            <a:off x="0" y="0"/>
            <a:ext cx="12277300" cy="6907823"/>
          </a:xfrm>
          <a:prstGeom prst="rect">
            <a:avLst/>
          </a:prstGeom>
          <a:noFill/>
          <a:ln>
            <a:noFill/>
          </a:ln>
        </p:spPr>
      </p:pic>
      <p:pic>
        <p:nvPicPr>
          <p:cNvPr id="6" name="Google Shape;905;p91">
            <a:extLst>
              <a:ext uri="{FF2B5EF4-FFF2-40B4-BE49-F238E27FC236}">
                <a16:creationId xmlns:a16="http://schemas.microsoft.com/office/drawing/2014/main" id="{72EC25F6-E3B8-4E30-D1C0-8B7347C7933A}"/>
              </a:ext>
            </a:extLst>
          </p:cNvPr>
          <p:cNvPicPr preferRelativeResize="0"/>
          <p:nvPr/>
        </p:nvPicPr>
        <p:blipFill rotWithShape="1">
          <a:blip r:embed="rId3">
            <a:alphaModFix amt="63000"/>
          </a:blip>
          <a:srcRect r="65312" b="15232"/>
          <a:stretch/>
        </p:blipFill>
        <p:spPr>
          <a:xfrm>
            <a:off x="1104900" y="2054777"/>
            <a:ext cx="9982200" cy="2748445"/>
          </a:xfrm>
          <a:prstGeom prst="roundRect">
            <a:avLst>
              <a:gd name="adj" fmla="val 2543"/>
            </a:avLst>
          </a:prstGeom>
          <a:noFill/>
          <a:ln>
            <a:noFill/>
          </a:ln>
        </p:spPr>
      </p:pic>
      <p:sp>
        <p:nvSpPr>
          <p:cNvPr id="4" name="Title 1">
            <a:extLst>
              <a:ext uri="{FF2B5EF4-FFF2-40B4-BE49-F238E27FC236}">
                <a16:creationId xmlns:a16="http://schemas.microsoft.com/office/drawing/2014/main" id="{AC49CECC-DEFC-39E3-CB20-70E4292C2CB2}"/>
              </a:ext>
            </a:extLst>
          </p:cNvPr>
          <p:cNvSpPr>
            <a:spLocks noGrp="1"/>
          </p:cNvSpPr>
          <p:nvPr>
            <p:ph type="title"/>
          </p:nvPr>
        </p:nvSpPr>
        <p:spPr>
          <a:xfrm>
            <a:off x="1342812" y="2766217"/>
            <a:ext cx="9591675" cy="1325563"/>
          </a:xfrm>
        </p:spPr>
        <p:txBody>
          <a:bodyPr/>
          <a:lstStyle/>
          <a:p>
            <a:pPr algn="ctr"/>
            <a:r>
              <a:rPr lang="en-US" b="1" dirty="0">
                <a:solidFill>
                  <a:schemeClr val="bg1"/>
                </a:solidFill>
                <a:latin typeface="Oswald" panose="00000500000000000000" pitchFamily="2" charset="0"/>
              </a:rPr>
              <a:t>HOW TO MAKE YOUR OUTLET MORE INCLUSIVE AND SAFE</a:t>
            </a:r>
          </a:p>
        </p:txBody>
      </p:sp>
    </p:spTree>
    <p:extLst>
      <p:ext uri="{BB962C8B-B14F-4D97-AF65-F5344CB8AC3E}">
        <p14:creationId xmlns:p14="http://schemas.microsoft.com/office/powerpoint/2010/main" val="2811234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4142E-0D9B-D88B-AC3A-070ECF5EB607}"/>
              </a:ext>
            </a:extLst>
          </p:cNvPr>
          <p:cNvSpPr/>
          <p:nvPr/>
        </p:nvSpPr>
        <p:spPr>
          <a:xfrm>
            <a:off x="5778500" y="911767"/>
            <a:ext cx="635000" cy="50800"/>
          </a:xfrm>
          <a:prstGeom prst="rect">
            <a:avLst/>
          </a:prstGeom>
          <a:solidFill>
            <a:srgbClr val="778FBD"/>
          </a:solidFill>
          <a:ln>
            <a:solidFill>
              <a:srgbClr val="778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Lato Light"/>
              <a:ea typeface="+mn-ea"/>
              <a:cs typeface="+mn-cs"/>
            </a:endParaRPr>
          </a:p>
        </p:txBody>
      </p:sp>
      <p:pic>
        <p:nvPicPr>
          <p:cNvPr id="4" name="Google Shape;905;p91">
            <a:extLst>
              <a:ext uri="{FF2B5EF4-FFF2-40B4-BE49-F238E27FC236}">
                <a16:creationId xmlns:a16="http://schemas.microsoft.com/office/drawing/2014/main" id="{2577F512-0660-42C5-0C6E-54A4EF644529}"/>
              </a:ext>
            </a:extLst>
          </p:cNvPr>
          <p:cNvPicPr preferRelativeResize="0"/>
          <p:nvPr/>
        </p:nvPicPr>
        <p:blipFill rotWithShape="1">
          <a:blip r:embed="rId2">
            <a:alphaModFix amt="63000"/>
          </a:blip>
          <a:srcRect r="65312" b="15232"/>
          <a:stretch/>
        </p:blipFill>
        <p:spPr>
          <a:xfrm>
            <a:off x="406400" y="149643"/>
            <a:ext cx="3759200" cy="1331288"/>
          </a:xfrm>
          <a:prstGeom prst="roundRect">
            <a:avLst>
              <a:gd name="adj" fmla="val 2543"/>
            </a:avLst>
          </a:prstGeom>
          <a:noFill/>
          <a:ln>
            <a:noFill/>
          </a:ln>
        </p:spPr>
      </p:pic>
      <p:sp>
        <p:nvSpPr>
          <p:cNvPr id="5" name="TextBox 4">
            <a:extLst>
              <a:ext uri="{FF2B5EF4-FFF2-40B4-BE49-F238E27FC236}">
                <a16:creationId xmlns:a16="http://schemas.microsoft.com/office/drawing/2014/main" id="{3C888B50-9E07-0126-6577-6B3B0814C77B}"/>
              </a:ext>
            </a:extLst>
          </p:cNvPr>
          <p:cNvSpPr txBox="1"/>
          <p:nvPr/>
        </p:nvSpPr>
        <p:spPr>
          <a:xfrm>
            <a:off x="1505241" y="261672"/>
            <a:ext cx="1523173"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BEFORE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OPENING</a:t>
            </a:r>
          </a:p>
        </p:txBody>
      </p:sp>
      <p:pic>
        <p:nvPicPr>
          <p:cNvPr id="11" name="Google Shape;905;p91">
            <a:extLst>
              <a:ext uri="{FF2B5EF4-FFF2-40B4-BE49-F238E27FC236}">
                <a16:creationId xmlns:a16="http://schemas.microsoft.com/office/drawing/2014/main" id="{DBF862FE-BBDE-6E71-F627-F3509B38EF40}"/>
              </a:ext>
            </a:extLst>
          </p:cNvPr>
          <p:cNvPicPr preferRelativeResize="0"/>
          <p:nvPr/>
        </p:nvPicPr>
        <p:blipFill rotWithShape="1">
          <a:blip r:embed="rId2">
            <a:alphaModFix amt="63000"/>
          </a:blip>
          <a:srcRect r="65312" b="15232"/>
          <a:stretch/>
        </p:blipFill>
        <p:spPr>
          <a:xfrm>
            <a:off x="4267202" y="149643"/>
            <a:ext cx="3759200" cy="1331288"/>
          </a:xfrm>
          <a:prstGeom prst="roundRect">
            <a:avLst>
              <a:gd name="adj" fmla="val 2543"/>
            </a:avLst>
          </a:prstGeom>
          <a:noFill/>
          <a:ln>
            <a:noFill/>
          </a:ln>
        </p:spPr>
      </p:pic>
      <p:sp>
        <p:nvSpPr>
          <p:cNvPr id="12" name="TextBox 11">
            <a:extLst>
              <a:ext uri="{FF2B5EF4-FFF2-40B4-BE49-F238E27FC236}">
                <a16:creationId xmlns:a16="http://schemas.microsoft.com/office/drawing/2014/main" id="{46016147-774E-2619-C305-F55E49C9E72B}"/>
              </a:ext>
            </a:extLst>
          </p:cNvPr>
          <p:cNvSpPr txBox="1"/>
          <p:nvPr/>
        </p:nvSpPr>
        <p:spPr>
          <a:xfrm>
            <a:off x="4513248" y="261672"/>
            <a:ext cx="32287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DURING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THE EVENING/NIGHT</a:t>
            </a:r>
          </a:p>
        </p:txBody>
      </p:sp>
      <p:pic>
        <p:nvPicPr>
          <p:cNvPr id="13" name="Google Shape;905;p91">
            <a:extLst>
              <a:ext uri="{FF2B5EF4-FFF2-40B4-BE49-F238E27FC236}">
                <a16:creationId xmlns:a16="http://schemas.microsoft.com/office/drawing/2014/main" id="{27DEA7B3-D082-64F9-A12B-826979EA6C2B}"/>
              </a:ext>
            </a:extLst>
          </p:cNvPr>
          <p:cNvPicPr preferRelativeResize="0"/>
          <p:nvPr/>
        </p:nvPicPr>
        <p:blipFill rotWithShape="1">
          <a:blip r:embed="rId2">
            <a:alphaModFix amt="63000"/>
          </a:blip>
          <a:srcRect r="65312" b="15232"/>
          <a:stretch/>
        </p:blipFill>
        <p:spPr>
          <a:xfrm>
            <a:off x="8128004" y="149643"/>
            <a:ext cx="3759200" cy="1331288"/>
          </a:xfrm>
          <a:prstGeom prst="roundRect">
            <a:avLst>
              <a:gd name="adj" fmla="val 2543"/>
            </a:avLst>
          </a:prstGeom>
          <a:noFill/>
          <a:ln>
            <a:noFill/>
          </a:ln>
        </p:spPr>
      </p:pic>
      <p:sp>
        <p:nvSpPr>
          <p:cNvPr id="14" name="TextBox 13">
            <a:extLst>
              <a:ext uri="{FF2B5EF4-FFF2-40B4-BE49-F238E27FC236}">
                <a16:creationId xmlns:a16="http://schemas.microsoft.com/office/drawing/2014/main" id="{14DD7950-D447-DAAD-AF34-8C5A8F85C443}"/>
              </a:ext>
            </a:extLst>
          </p:cNvPr>
          <p:cNvSpPr txBox="1"/>
          <p:nvPr/>
        </p:nvSpPr>
        <p:spPr>
          <a:xfrm>
            <a:off x="8374051" y="261672"/>
            <a:ext cx="32287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THE EVENING/NIGHT</a:t>
            </a:r>
          </a:p>
        </p:txBody>
      </p:sp>
      <p:pic>
        <p:nvPicPr>
          <p:cNvPr id="2" name="Google Shape;905;p91">
            <a:extLst>
              <a:ext uri="{FF2B5EF4-FFF2-40B4-BE49-F238E27FC236}">
                <a16:creationId xmlns:a16="http://schemas.microsoft.com/office/drawing/2014/main" id="{CD000208-1710-E81C-CFD3-26A9CD36528B}"/>
              </a:ext>
            </a:extLst>
          </p:cNvPr>
          <p:cNvPicPr preferRelativeResize="0"/>
          <p:nvPr/>
        </p:nvPicPr>
        <p:blipFill rotWithShape="1">
          <a:blip r:embed="rId2">
            <a:alphaModFix amt="35000"/>
          </a:blip>
          <a:srcRect r="65312" b="15232"/>
          <a:stretch/>
        </p:blipFill>
        <p:spPr>
          <a:xfrm>
            <a:off x="406400" y="1525340"/>
            <a:ext cx="3759200" cy="1079118"/>
          </a:xfrm>
          <a:prstGeom prst="roundRect">
            <a:avLst>
              <a:gd name="adj" fmla="val 2543"/>
            </a:avLst>
          </a:prstGeom>
          <a:noFill/>
          <a:ln>
            <a:noFill/>
          </a:ln>
        </p:spPr>
      </p:pic>
      <p:sp>
        <p:nvSpPr>
          <p:cNvPr id="15" name="TextBox 14">
            <a:extLst>
              <a:ext uri="{FF2B5EF4-FFF2-40B4-BE49-F238E27FC236}">
                <a16:creationId xmlns:a16="http://schemas.microsoft.com/office/drawing/2014/main" id="{F8441B8A-5C31-9C3B-211A-05B2310D31F9}"/>
              </a:ext>
            </a:extLst>
          </p:cNvPr>
          <p:cNvSpPr txBox="1"/>
          <p:nvPr/>
        </p:nvSpPr>
        <p:spPr>
          <a:xfrm>
            <a:off x="585856" y="1734648"/>
            <a:ext cx="3579744"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Install clear house rules (example template on next slide):</a:t>
            </a:r>
          </a:p>
          <a:p>
            <a:pPr marR="0" lvl="0" algn="ctr" defTabSz="914400" rtl="0" eaLnBrk="1" fontAlgn="auto" latinLnBrk="0" hangingPunct="1">
              <a:lnSpc>
                <a:spcPct val="100000"/>
              </a:lnSpc>
              <a:spcBef>
                <a:spcPts val="0"/>
              </a:spcBef>
              <a:spcAft>
                <a:spcPts val="0"/>
              </a:spcAft>
              <a:buClrTx/>
              <a:buSzTx/>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Make sure the house rules are visible in the outlet via posters or TV-screen</a:t>
            </a:r>
            <a:endParaRPr lang="en-US" sz="1300" dirty="0">
              <a:solidFill>
                <a:prstClr val="white"/>
              </a:solidFill>
              <a:latin typeface="Oswald Light" panose="00000400000000000000" pitchFamily="2" charset="0"/>
            </a:endParaRPr>
          </a:p>
        </p:txBody>
      </p:sp>
      <p:pic>
        <p:nvPicPr>
          <p:cNvPr id="3" name="Google Shape;905;p91">
            <a:extLst>
              <a:ext uri="{FF2B5EF4-FFF2-40B4-BE49-F238E27FC236}">
                <a16:creationId xmlns:a16="http://schemas.microsoft.com/office/drawing/2014/main" id="{6AA98643-4538-FFDD-0000-49C6FD776ABB}"/>
              </a:ext>
            </a:extLst>
          </p:cNvPr>
          <p:cNvPicPr preferRelativeResize="0"/>
          <p:nvPr/>
        </p:nvPicPr>
        <p:blipFill rotWithShape="1">
          <a:blip r:embed="rId2">
            <a:alphaModFix amt="35000"/>
          </a:blip>
          <a:srcRect r="65312" b="15232"/>
          <a:stretch/>
        </p:blipFill>
        <p:spPr>
          <a:xfrm>
            <a:off x="406400" y="2655685"/>
            <a:ext cx="3759200" cy="1079117"/>
          </a:xfrm>
          <a:prstGeom prst="roundRect">
            <a:avLst>
              <a:gd name="adj" fmla="val 2543"/>
            </a:avLst>
          </a:prstGeom>
          <a:noFill/>
          <a:ln>
            <a:noFill/>
          </a:ln>
        </p:spPr>
      </p:pic>
      <p:sp>
        <p:nvSpPr>
          <p:cNvPr id="6" name="TextBox 5">
            <a:extLst>
              <a:ext uri="{FF2B5EF4-FFF2-40B4-BE49-F238E27FC236}">
                <a16:creationId xmlns:a16="http://schemas.microsoft.com/office/drawing/2014/main" id="{BE00656D-AD26-9CC1-37BB-914CEB3EC5D7}"/>
              </a:ext>
            </a:extLst>
          </p:cNvPr>
          <p:cNvSpPr txBox="1"/>
          <p:nvPr/>
        </p:nvSpPr>
        <p:spPr>
          <a:xfrm>
            <a:off x="355599" y="2717603"/>
            <a:ext cx="381000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Inform </a:t>
            </a:r>
            <a:r>
              <a:rPr lang="en-US" sz="1300" dirty="0">
                <a:solidFill>
                  <a:prstClr val="white"/>
                </a:solidFill>
                <a:latin typeface="Oswald Light" panose="00000400000000000000" pitchFamily="2" charset="0"/>
              </a:rPr>
              <a:t>the consumer </a:t>
            </a: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about the accessibility (Information about public transport, stairs, elevators,..).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Make sure the accessible information is permanently searchable on your webpage, social media account or on the event page</a:t>
            </a:r>
          </a:p>
        </p:txBody>
      </p:sp>
      <p:pic>
        <p:nvPicPr>
          <p:cNvPr id="7" name="Google Shape;905;p91">
            <a:extLst>
              <a:ext uri="{FF2B5EF4-FFF2-40B4-BE49-F238E27FC236}">
                <a16:creationId xmlns:a16="http://schemas.microsoft.com/office/drawing/2014/main" id="{226CD1AB-A3D7-3778-5BF8-D4A77AE83668}"/>
              </a:ext>
            </a:extLst>
          </p:cNvPr>
          <p:cNvPicPr preferRelativeResize="0"/>
          <p:nvPr/>
        </p:nvPicPr>
        <p:blipFill rotWithShape="1">
          <a:blip r:embed="rId2">
            <a:alphaModFix amt="35000"/>
          </a:blip>
          <a:srcRect r="65312" b="15232"/>
          <a:stretch/>
        </p:blipFill>
        <p:spPr>
          <a:xfrm>
            <a:off x="406400" y="3772375"/>
            <a:ext cx="3759200" cy="1079118"/>
          </a:xfrm>
          <a:prstGeom prst="roundRect">
            <a:avLst>
              <a:gd name="adj" fmla="val 2543"/>
            </a:avLst>
          </a:prstGeom>
          <a:noFill/>
          <a:ln>
            <a:noFill/>
          </a:ln>
        </p:spPr>
      </p:pic>
      <p:sp>
        <p:nvSpPr>
          <p:cNvPr id="9" name="TextBox 8">
            <a:extLst>
              <a:ext uri="{FF2B5EF4-FFF2-40B4-BE49-F238E27FC236}">
                <a16:creationId xmlns:a16="http://schemas.microsoft.com/office/drawing/2014/main" id="{6EDE3726-CD58-0A48-3E34-B083CFBDA8D4}"/>
              </a:ext>
            </a:extLst>
          </p:cNvPr>
          <p:cNvSpPr txBox="1"/>
          <p:nvPr/>
        </p:nvSpPr>
        <p:spPr>
          <a:xfrm>
            <a:off x="585856" y="4152359"/>
            <a:ext cx="3400288"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Train &amp; support </a:t>
            </a:r>
            <a:r>
              <a:rPr lang="en-US" sz="1300" dirty="0">
                <a:solidFill>
                  <a:prstClr val="white"/>
                </a:solidFill>
                <a:latin typeface="Oswald Light" panose="00000400000000000000" pitchFamily="2" charset="0"/>
              </a:rPr>
              <a:t>the bar staff on safety &amp; inclusivity</a:t>
            </a:r>
            <a:endPar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endParaRPr>
          </a:p>
        </p:txBody>
      </p:sp>
      <p:pic>
        <p:nvPicPr>
          <p:cNvPr id="10" name="Google Shape;905;p91">
            <a:extLst>
              <a:ext uri="{FF2B5EF4-FFF2-40B4-BE49-F238E27FC236}">
                <a16:creationId xmlns:a16="http://schemas.microsoft.com/office/drawing/2014/main" id="{9CA6F567-DB40-4972-664A-8861167710F9}"/>
              </a:ext>
            </a:extLst>
          </p:cNvPr>
          <p:cNvPicPr preferRelativeResize="0"/>
          <p:nvPr/>
        </p:nvPicPr>
        <p:blipFill rotWithShape="1">
          <a:blip r:embed="rId2">
            <a:alphaModFix amt="35000"/>
          </a:blip>
          <a:srcRect r="65312" b="15232"/>
          <a:stretch/>
        </p:blipFill>
        <p:spPr>
          <a:xfrm>
            <a:off x="4267202" y="1525340"/>
            <a:ext cx="3759200" cy="1079118"/>
          </a:xfrm>
          <a:prstGeom prst="roundRect">
            <a:avLst>
              <a:gd name="adj" fmla="val 2543"/>
            </a:avLst>
          </a:prstGeom>
          <a:noFill/>
          <a:ln>
            <a:noFill/>
          </a:ln>
        </p:spPr>
      </p:pic>
      <p:sp>
        <p:nvSpPr>
          <p:cNvPr id="18" name="TextBox 17">
            <a:extLst>
              <a:ext uri="{FF2B5EF4-FFF2-40B4-BE49-F238E27FC236}">
                <a16:creationId xmlns:a16="http://schemas.microsoft.com/office/drawing/2014/main" id="{FAC4A620-C240-99A6-69F5-E28FADA2516A}"/>
              </a:ext>
            </a:extLst>
          </p:cNvPr>
          <p:cNvSpPr txBox="1"/>
          <p:nvPr/>
        </p:nvSpPr>
        <p:spPr>
          <a:xfrm>
            <a:off x="4267202" y="1918705"/>
            <a:ext cx="375920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Make sure to </a:t>
            </a:r>
            <a:r>
              <a:rPr kumimoji="0" lang="en-US" sz="1300" b="0" i="0" u="sng" strike="noStrike" kern="1200" cap="none" spc="0" normalizeH="0" baseline="0" noProof="0" dirty="0">
                <a:ln>
                  <a:noFill/>
                </a:ln>
                <a:solidFill>
                  <a:prstClr val="white"/>
                </a:solidFill>
                <a:effectLst/>
                <a:uLnTx/>
                <a:uFillTx/>
                <a:latin typeface="Oswald Light" panose="00000400000000000000" pitchFamily="2" charset="0"/>
                <a:ea typeface="+mn-ea"/>
                <a:cs typeface="+mn-cs"/>
              </a:rPr>
              <a:t>actively</a:t>
            </a: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 follow-up on the house rules</a:t>
            </a:r>
          </a:p>
        </p:txBody>
      </p:sp>
      <p:pic>
        <p:nvPicPr>
          <p:cNvPr id="19" name="Google Shape;905;p91">
            <a:extLst>
              <a:ext uri="{FF2B5EF4-FFF2-40B4-BE49-F238E27FC236}">
                <a16:creationId xmlns:a16="http://schemas.microsoft.com/office/drawing/2014/main" id="{7FFFA07C-052C-5584-6867-0E44A3C69B00}"/>
              </a:ext>
            </a:extLst>
          </p:cNvPr>
          <p:cNvPicPr preferRelativeResize="0"/>
          <p:nvPr/>
        </p:nvPicPr>
        <p:blipFill rotWithShape="1">
          <a:blip r:embed="rId2">
            <a:alphaModFix amt="35000"/>
          </a:blip>
          <a:srcRect r="65312" b="15232"/>
          <a:stretch/>
        </p:blipFill>
        <p:spPr>
          <a:xfrm>
            <a:off x="4267202" y="3762040"/>
            <a:ext cx="3759200" cy="1118479"/>
          </a:xfrm>
          <a:prstGeom prst="roundRect">
            <a:avLst>
              <a:gd name="adj" fmla="val 2543"/>
            </a:avLst>
          </a:prstGeom>
          <a:noFill/>
          <a:ln>
            <a:noFill/>
          </a:ln>
        </p:spPr>
      </p:pic>
      <p:sp>
        <p:nvSpPr>
          <p:cNvPr id="20" name="TextBox 19">
            <a:extLst>
              <a:ext uri="{FF2B5EF4-FFF2-40B4-BE49-F238E27FC236}">
                <a16:creationId xmlns:a16="http://schemas.microsoft.com/office/drawing/2014/main" id="{11FC2FA5-5C6B-54A2-B271-0D877BC4BFD1}"/>
              </a:ext>
            </a:extLst>
          </p:cNvPr>
          <p:cNvSpPr txBox="1"/>
          <p:nvPr/>
        </p:nvSpPr>
        <p:spPr>
          <a:xfrm>
            <a:off x="4267202" y="3767165"/>
            <a:ext cx="37592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Oswald Light" panose="00000400000000000000" pitchFamily="2" charset="0"/>
              </a:rPr>
              <a:t>Club/event specific: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Oswald Light" panose="00000400000000000000" pitchFamily="2" charset="0"/>
              </a:rPr>
              <a:t>The care-team can walk through the venue to make sure people know who they are if they need help (e.g. develop recognizable T-shirts to increase the awareness).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Oswald Light" panose="00000400000000000000" pitchFamily="2" charset="0"/>
              </a:rPr>
              <a:t>Or create a safety booth to help people in need</a:t>
            </a:r>
          </a:p>
        </p:txBody>
      </p:sp>
      <p:pic>
        <p:nvPicPr>
          <p:cNvPr id="21" name="Google Shape;905;p91">
            <a:extLst>
              <a:ext uri="{FF2B5EF4-FFF2-40B4-BE49-F238E27FC236}">
                <a16:creationId xmlns:a16="http://schemas.microsoft.com/office/drawing/2014/main" id="{CD2F7CC5-A873-9E16-BB48-ACD5E2691E9B}"/>
              </a:ext>
            </a:extLst>
          </p:cNvPr>
          <p:cNvPicPr preferRelativeResize="0"/>
          <p:nvPr/>
        </p:nvPicPr>
        <p:blipFill rotWithShape="1">
          <a:blip r:embed="rId2">
            <a:alphaModFix amt="35000"/>
          </a:blip>
          <a:srcRect r="65312" b="15232"/>
          <a:stretch/>
        </p:blipFill>
        <p:spPr>
          <a:xfrm>
            <a:off x="406400" y="4893465"/>
            <a:ext cx="3759200" cy="872853"/>
          </a:xfrm>
          <a:prstGeom prst="roundRect">
            <a:avLst>
              <a:gd name="adj" fmla="val 2543"/>
            </a:avLst>
          </a:prstGeom>
          <a:noFill/>
          <a:ln>
            <a:noFill/>
          </a:ln>
        </p:spPr>
      </p:pic>
      <p:sp>
        <p:nvSpPr>
          <p:cNvPr id="22" name="TextBox 21">
            <a:extLst>
              <a:ext uri="{FF2B5EF4-FFF2-40B4-BE49-F238E27FC236}">
                <a16:creationId xmlns:a16="http://schemas.microsoft.com/office/drawing/2014/main" id="{C114FF0D-A2EC-ED31-3BBE-35B6C77D6998}"/>
              </a:ext>
            </a:extLst>
          </p:cNvPr>
          <p:cNvSpPr txBox="1"/>
          <p:nvPr/>
        </p:nvSpPr>
        <p:spPr>
          <a:xfrm>
            <a:off x="714511" y="5176002"/>
            <a:ext cx="309217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Provide gender-inclusive toilets</a:t>
            </a:r>
          </a:p>
        </p:txBody>
      </p:sp>
      <p:pic>
        <p:nvPicPr>
          <p:cNvPr id="23" name="Google Shape;905;p91">
            <a:extLst>
              <a:ext uri="{FF2B5EF4-FFF2-40B4-BE49-F238E27FC236}">
                <a16:creationId xmlns:a16="http://schemas.microsoft.com/office/drawing/2014/main" id="{9C35713B-DCFB-CC67-0CCC-040D4CF2263F}"/>
              </a:ext>
            </a:extLst>
          </p:cNvPr>
          <p:cNvPicPr preferRelativeResize="0"/>
          <p:nvPr/>
        </p:nvPicPr>
        <p:blipFill rotWithShape="1">
          <a:blip r:embed="rId2">
            <a:alphaModFix amt="35000"/>
          </a:blip>
          <a:srcRect r="65312" b="15232"/>
          <a:stretch/>
        </p:blipFill>
        <p:spPr>
          <a:xfrm>
            <a:off x="4267202" y="2655684"/>
            <a:ext cx="3759200" cy="1079118"/>
          </a:xfrm>
          <a:prstGeom prst="roundRect">
            <a:avLst>
              <a:gd name="adj" fmla="val 2543"/>
            </a:avLst>
          </a:prstGeom>
          <a:noFill/>
          <a:ln>
            <a:noFill/>
          </a:ln>
        </p:spPr>
      </p:pic>
      <p:sp>
        <p:nvSpPr>
          <p:cNvPr id="24" name="TextBox 23">
            <a:extLst>
              <a:ext uri="{FF2B5EF4-FFF2-40B4-BE49-F238E27FC236}">
                <a16:creationId xmlns:a16="http://schemas.microsoft.com/office/drawing/2014/main" id="{D2AE45F5-CFDA-171E-AD5A-E2B9BC3DEF30}"/>
              </a:ext>
            </a:extLst>
          </p:cNvPr>
          <p:cNvSpPr txBox="1"/>
          <p:nvPr/>
        </p:nvSpPr>
        <p:spPr>
          <a:xfrm>
            <a:off x="4267202" y="2952163"/>
            <a:ext cx="37592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Make the care-team/person or number visible and reachable so they can help your consumer if needed (e.g. </a:t>
            </a:r>
            <a:r>
              <a:rPr lang="en-US" sz="1300" dirty="0">
                <a:solidFill>
                  <a:prstClr val="white"/>
                </a:solidFill>
                <a:latin typeface="Oswald Light" panose="00000400000000000000" pitchFamily="2" charset="0"/>
              </a:rPr>
              <a:t>not feeling good, to help you to get home safe)</a:t>
            </a:r>
            <a:endPar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endParaRPr>
          </a:p>
        </p:txBody>
      </p:sp>
      <p:pic>
        <p:nvPicPr>
          <p:cNvPr id="25" name="Google Shape;905;p91">
            <a:extLst>
              <a:ext uri="{FF2B5EF4-FFF2-40B4-BE49-F238E27FC236}">
                <a16:creationId xmlns:a16="http://schemas.microsoft.com/office/drawing/2014/main" id="{C2465A85-7A87-70B3-BFC3-9B0C7DDC5327}"/>
              </a:ext>
            </a:extLst>
          </p:cNvPr>
          <p:cNvPicPr preferRelativeResize="0"/>
          <p:nvPr/>
        </p:nvPicPr>
        <p:blipFill rotWithShape="1">
          <a:blip r:embed="rId2">
            <a:alphaModFix amt="35000"/>
          </a:blip>
          <a:srcRect r="65312" b="15232"/>
          <a:stretch/>
        </p:blipFill>
        <p:spPr>
          <a:xfrm>
            <a:off x="8128004" y="1526353"/>
            <a:ext cx="3759200" cy="1078106"/>
          </a:xfrm>
          <a:prstGeom prst="roundRect">
            <a:avLst>
              <a:gd name="adj" fmla="val 2543"/>
            </a:avLst>
          </a:prstGeom>
          <a:noFill/>
          <a:ln>
            <a:noFill/>
          </a:ln>
        </p:spPr>
      </p:pic>
      <p:sp>
        <p:nvSpPr>
          <p:cNvPr id="26" name="TextBox 25">
            <a:extLst>
              <a:ext uri="{FF2B5EF4-FFF2-40B4-BE49-F238E27FC236}">
                <a16:creationId xmlns:a16="http://schemas.microsoft.com/office/drawing/2014/main" id="{8476840C-04F3-8DF1-2F13-92550638F7DE}"/>
              </a:ext>
            </a:extLst>
          </p:cNvPr>
          <p:cNvSpPr txBox="1"/>
          <p:nvPr/>
        </p:nvSpPr>
        <p:spPr>
          <a:xfrm>
            <a:off x="8128004" y="1818677"/>
            <a:ext cx="37592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Do not forget the aftercare (e.g. </a:t>
            </a:r>
            <a:r>
              <a:rPr lang="en-US" sz="1300" dirty="0">
                <a:solidFill>
                  <a:prstClr val="white"/>
                </a:solidFill>
                <a:latin typeface="Oswald Light" panose="00000400000000000000" pitchFamily="2" charset="0"/>
              </a:rPr>
              <a:t>follow-up on lost items, questions, complaints,..)</a:t>
            </a:r>
            <a:r>
              <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rPr>
              <a:t> </a:t>
            </a:r>
          </a:p>
        </p:txBody>
      </p:sp>
      <p:pic>
        <p:nvPicPr>
          <p:cNvPr id="27" name="Google Shape;905;p91">
            <a:extLst>
              <a:ext uri="{FF2B5EF4-FFF2-40B4-BE49-F238E27FC236}">
                <a16:creationId xmlns:a16="http://schemas.microsoft.com/office/drawing/2014/main" id="{46026402-0C63-A021-BF40-0B31DFF0ECF1}"/>
              </a:ext>
            </a:extLst>
          </p:cNvPr>
          <p:cNvPicPr preferRelativeResize="0"/>
          <p:nvPr/>
        </p:nvPicPr>
        <p:blipFill rotWithShape="1">
          <a:blip r:embed="rId2">
            <a:alphaModFix amt="35000"/>
          </a:blip>
          <a:srcRect r="65312" b="15232"/>
          <a:stretch/>
        </p:blipFill>
        <p:spPr>
          <a:xfrm>
            <a:off x="8128004" y="3787911"/>
            <a:ext cx="3759200" cy="1092608"/>
          </a:xfrm>
          <a:prstGeom prst="roundRect">
            <a:avLst>
              <a:gd name="adj" fmla="val 2543"/>
            </a:avLst>
          </a:prstGeom>
          <a:noFill/>
          <a:ln>
            <a:noFill/>
          </a:ln>
        </p:spPr>
      </p:pic>
      <p:sp>
        <p:nvSpPr>
          <p:cNvPr id="28" name="TextBox 27">
            <a:extLst>
              <a:ext uri="{FF2B5EF4-FFF2-40B4-BE49-F238E27FC236}">
                <a16:creationId xmlns:a16="http://schemas.microsoft.com/office/drawing/2014/main" id="{D9010D58-DF2F-6129-0497-A175EECA2160}"/>
              </a:ext>
            </a:extLst>
          </p:cNvPr>
          <p:cNvSpPr txBox="1"/>
          <p:nvPr/>
        </p:nvSpPr>
        <p:spPr>
          <a:xfrm>
            <a:off x="8090683" y="3934017"/>
            <a:ext cx="3833841"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Oswald Light" panose="00000400000000000000" pitchFamily="2" charset="0"/>
              </a:rPr>
              <a:t>Club/event specific: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Oswald Light" panose="00000400000000000000" pitchFamily="2" charset="0"/>
              </a:rPr>
              <a:t>Contact number should be available 2 weeks after the event to make sure that people have the chance to search for help later on</a:t>
            </a:r>
          </a:p>
        </p:txBody>
      </p:sp>
      <p:pic>
        <p:nvPicPr>
          <p:cNvPr id="29" name="Google Shape;905;p91">
            <a:extLst>
              <a:ext uri="{FF2B5EF4-FFF2-40B4-BE49-F238E27FC236}">
                <a16:creationId xmlns:a16="http://schemas.microsoft.com/office/drawing/2014/main" id="{3C99AC0B-5000-3580-9156-D689D04A9055}"/>
              </a:ext>
            </a:extLst>
          </p:cNvPr>
          <p:cNvPicPr preferRelativeResize="0"/>
          <p:nvPr/>
        </p:nvPicPr>
        <p:blipFill rotWithShape="1">
          <a:blip r:embed="rId2">
            <a:alphaModFix amt="35000"/>
          </a:blip>
          <a:srcRect r="65312" b="15232"/>
          <a:stretch/>
        </p:blipFill>
        <p:spPr>
          <a:xfrm>
            <a:off x="406400" y="5848853"/>
            <a:ext cx="3759200" cy="872853"/>
          </a:xfrm>
          <a:prstGeom prst="roundRect">
            <a:avLst>
              <a:gd name="adj" fmla="val 2543"/>
            </a:avLst>
          </a:prstGeom>
          <a:noFill/>
          <a:ln>
            <a:noFill/>
          </a:ln>
        </p:spPr>
      </p:pic>
      <p:sp>
        <p:nvSpPr>
          <p:cNvPr id="30" name="TextBox 29">
            <a:extLst>
              <a:ext uri="{FF2B5EF4-FFF2-40B4-BE49-F238E27FC236}">
                <a16:creationId xmlns:a16="http://schemas.microsoft.com/office/drawing/2014/main" id="{D80DE46F-FCC6-50B2-4CA3-1AC4D800407F}"/>
              </a:ext>
            </a:extLst>
          </p:cNvPr>
          <p:cNvSpPr txBox="1"/>
          <p:nvPr/>
        </p:nvSpPr>
        <p:spPr>
          <a:xfrm>
            <a:off x="756456" y="6149211"/>
            <a:ext cx="309217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Oswald Light" panose="00000400000000000000" pitchFamily="2" charset="0"/>
              </a:rPr>
              <a:t>Highly recommended to have a quiet space</a:t>
            </a:r>
            <a:endParaRPr kumimoji="0" lang="en-US" sz="1300" b="0" i="0" u="none" strike="noStrike" kern="1200" cap="none" spc="0" normalizeH="0" baseline="0" noProof="0" dirty="0">
              <a:ln>
                <a:noFill/>
              </a:ln>
              <a:solidFill>
                <a:prstClr val="white"/>
              </a:solidFill>
              <a:effectLst/>
              <a:uLnTx/>
              <a:uFillTx/>
              <a:latin typeface="Oswald Light" panose="00000400000000000000" pitchFamily="2" charset="0"/>
              <a:ea typeface="+mn-ea"/>
              <a:cs typeface="+mn-cs"/>
            </a:endParaRPr>
          </a:p>
        </p:txBody>
      </p:sp>
      <p:pic>
        <p:nvPicPr>
          <p:cNvPr id="31" name="Google Shape;905;p91">
            <a:extLst>
              <a:ext uri="{FF2B5EF4-FFF2-40B4-BE49-F238E27FC236}">
                <a16:creationId xmlns:a16="http://schemas.microsoft.com/office/drawing/2014/main" id="{5000573C-7CE0-BE9F-7E1C-3614BC749ADF}"/>
              </a:ext>
            </a:extLst>
          </p:cNvPr>
          <p:cNvPicPr preferRelativeResize="0"/>
          <p:nvPr/>
        </p:nvPicPr>
        <p:blipFill rotWithShape="1">
          <a:blip r:embed="rId2">
            <a:alphaModFix amt="35000"/>
          </a:blip>
          <a:srcRect r="65312" b="15232"/>
          <a:stretch/>
        </p:blipFill>
        <p:spPr>
          <a:xfrm>
            <a:off x="8128004" y="2649881"/>
            <a:ext cx="3759200" cy="1092608"/>
          </a:xfrm>
          <a:prstGeom prst="roundRect">
            <a:avLst>
              <a:gd name="adj" fmla="val 2543"/>
            </a:avLst>
          </a:prstGeom>
          <a:noFill/>
          <a:ln>
            <a:noFill/>
          </a:ln>
        </p:spPr>
      </p:pic>
      <p:sp>
        <p:nvSpPr>
          <p:cNvPr id="32" name="TextBox 31">
            <a:extLst>
              <a:ext uri="{FF2B5EF4-FFF2-40B4-BE49-F238E27FC236}">
                <a16:creationId xmlns:a16="http://schemas.microsoft.com/office/drawing/2014/main" id="{3CC4FB3F-001E-7F2F-3280-E08C393C5C10}"/>
              </a:ext>
            </a:extLst>
          </p:cNvPr>
          <p:cNvSpPr txBox="1"/>
          <p:nvPr/>
        </p:nvSpPr>
        <p:spPr>
          <a:xfrm>
            <a:off x="8053363" y="3059885"/>
            <a:ext cx="383384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Oswald Light" panose="00000400000000000000" pitchFamily="2" charset="0"/>
              </a:rPr>
              <a:t>Promote don’t drink &amp; drive</a:t>
            </a:r>
          </a:p>
        </p:txBody>
      </p:sp>
    </p:spTree>
    <p:extLst>
      <p:ext uri="{BB962C8B-B14F-4D97-AF65-F5344CB8AC3E}">
        <p14:creationId xmlns:p14="http://schemas.microsoft.com/office/powerpoint/2010/main" val="167723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p:bldP spid="18" grpId="0"/>
      <p:bldP spid="20" grpId="0"/>
      <p:bldP spid="24" grpId="0"/>
      <p:bldP spid="26" grpId="0"/>
      <p:bldP spid="28"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olors 1">
      <a:dk1>
        <a:srgbClr val="3F3F3F"/>
      </a:dk1>
      <a:lt1>
        <a:sysClr val="window" lastClr="FFFFFF"/>
      </a:lt1>
      <a:dk2>
        <a:srgbClr val="313C41"/>
      </a:dk2>
      <a:lt2>
        <a:srgbClr val="FFFFFF"/>
      </a:lt2>
      <a:accent1>
        <a:srgbClr val="2980B9"/>
      </a:accent1>
      <a:accent2>
        <a:srgbClr val="41B176"/>
      </a:accent2>
      <a:accent3>
        <a:srgbClr val="9BBB59"/>
      </a:accent3>
      <a:accent4>
        <a:srgbClr val="F39C12"/>
      </a:accent4>
      <a:accent5>
        <a:srgbClr val="C0392B"/>
      </a:accent5>
      <a:accent6>
        <a:srgbClr val="954F72"/>
      </a:accent6>
      <a:hlink>
        <a:srgbClr val="0563C1"/>
      </a:hlink>
      <a:folHlink>
        <a:srgbClr val="954F72"/>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0965cc-a2fd-4a18-8cdf-351fc34cf51a" xsi:nil="true"/>
    <lcf76f155ced4ddcb4097134ff3c332f xmlns="284abbc3-4d8c-4968-a517-253433d1068b">
      <Terms xmlns="http://schemas.microsoft.com/office/infopath/2007/PartnerControls"/>
    </lcf76f155ced4ddcb4097134ff3c332f>
    <SharedWithUsers xmlns="6f0965cc-a2fd-4a18-8cdf-351fc34cf51a">
      <UserInfo>
        <DisplayName>Myriam Marouli</DisplayName>
        <AccountId>162</AccountId>
        <AccountType/>
      </UserInfo>
      <UserInfo>
        <DisplayName>Coralie Dalcq</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7D95DF233EDC439F46BDEF1F276376" ma:contentTypeVersion="19" ma:contentTypeDescription="Create a new document." ma:contentTypeScope="" ma:versionID="916ec0ec12c8221c4ec161a08e457694">
  <xsd:schema xmlns:xsd="http://www.w3.org/2001/XMLSchema" xmlns:xs="http://www.w3.org/2001/XMLSchema" xmlns:p="http://schemas.microsoft.com/office/2006/metadata/properties" xmlns:ns2="284abbc3-4d8c-4968-a517-253433d1068b" xmlns:ns3="6f0965cc-a2fd-4a18-8cdf-351fc34cf51a" targetNamespace="http://schemas.microsoft.com/office/2006/metadata/properties" ma:root="true" ma:fieldsID="03e5679b89cf50ed7aaaad68bda39d35" ns2:_="" ns3:_="">
    <xsd:import namespace="284abbc3-4d8c-4968-a517-253433d1068b"/>
    <xsd:import namespace="6f0965cc-a2fd-4a18-8cdf-351fc34cf5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abbc3-4d8c-4968-a517-253433d106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a43d79-0337-43fd-9094-582e52f079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0965cc-a2fd-4a18-8cdf-351fc34cf51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d9aa74-a8d4-4ee7-8dd4-1d48645fec5b}" ma:internalName="TaxCatchAll" ma:showField="CatchAllData" ma:web="6f0965cc-a2fd-4a18-8cdf-351fc34cf5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7447BD-5ECA-4739-A25A-772A76D1CF21}">
  <ds:schemaRefs>
    <ds:schemaRef ds:uri="http://schemas.microsoft.com/office/2006/metadata/properties"/>
    <ds:schemaRef ds:uri="284abbc3-4d8c-4968-a517-253433d1068b"/>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f0965cc-a2fd-4a18-8cdf-351fc34cf51a"/>
    <ds:schemaRef ds:uri="http://purl.org/dc/dcmitype/"/>
    <ds:schemaRef ds:uri="http://purl.org/dc/elements/1.1/"/>
  </ds:schemaRefs>
</ds:datastoreItem>
</file>

<file path=customXml/itemProps2.xml><?xml version="1.0" encoding="utf-8"?>
<ds:datastoreItem xmlns:ds="http://schemas.openxmlformats.org/officeDocument/2006/customXml" ds:itemID="{D3C61D56-A74A-4D10-A2EB-3AB3AE385426}">
  <ds:schemaRefs>
    <ds:schemaRef ds:uri="http://schemas.microsoft.com/sharepoint/v3/contenttype/forms"/>
  </ds:schemaRefs>
</ds:datastoreItem>
</file>

<file path=customXml/itemProps3.xml><?xml version="1.0" encoding="utf-8"?>
<ds:datastoreItem xmlns:ds="http://schemas.openxmlformats.org/officeDocument/2006/customXml" ds:itemID="{D6C1D9A3-F7C8-4D17-BFCB-8AF3C614F14B}"/>
</file>

<file path=docProps/app.xml><?xml version="1.0" encoding="utf-8"?>
<Properties xmlns="http://schemas.openxmlformats.org/officeDocument/2006/extended-properties" xmlns:vt="http://schemas.openxmlformats.org/officeDocument/2006/docPropsVTypes">
  <TotalTime>1299</TotalTime>
  <Words>1674</Words>
  <Application>Microsoft Office PowerPoint</Application>
  <PresentationFormat>Widescreen</PresentationFormat>
  <Paragraphs>107</Paragraphs>
  <Slides>18</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Calibri</vt:lpstr>
      <vt:lpstr>Calibri Light</vt:lpstr>
      <vt:lpstr>Lato</vt:lpstr>
      <vt:lpstr>Lato Light</vt:lpstr>
      <vt:lpstr>Oswald</vt:lpstr>
      <vt:lpstr>Oswald Light</vt:lpstr>
      <vt:lpstr>Oswald SemiBold</vt:lpstr>
      <vt:lpstr>Office Theme</vt:lpstr>
      <vt:lpstr>1_Office Theme</vt:lpstr>
      <vt:lpstr>Custom Design</vt:lpstr>
      <vt:lpstr>PowerPoint Presentation</vt:lpstr>
      <vt:lpstr>PowerPoint Presentation</vt:lpstr>
      <vt:lpstr>WHAT IS GOING ON IN THE NIGHTLIFE?</vt:lpstr>
      <vt:lpstr>BEING ABLE TO PARTY FREELY, WITHOUT PREJUDICE, IN SAFETY AND WITH RESPECT FOR EACH OTHER. IT SOUNDS LIKE MUSIC TO OUR EARS, BUT UNFORTUNATLY IT IS NOT THE REALITY</vt:lpstr>
      <vt:lpstr>WHY DOES DESPERADOS TAKE THIS INITIATIVE</vt:lpstr>
      <vt:lpstr>IT ALL STARTS WITH A GOOD UNDERSTANDING</vt:lpstr>
      <vt:lpstr>PowerPoint Presentation</vt:lpstr>
      <vt:lpstr>HOW TO MAKE YOUR OUTLET MORE INCLUSIVE AND SAFE</vt:lpstr>
      <vt:lpstr>PowerPoint Presentation</vt:lpstr>
      <vt:lpstr>PowerPoint Presentation</vt:lpstr>
      <vt:lpstr>HOW TO HANDLE CERTAIN SITUATIONS</vt:lpstr>
      <vt:lpstr>You overhear colleagues talking about different people on the dance floor. The language used can be offensive to the individuals involved. What do you do? Multiple answers possible.</vt:lpstr>
      <vt:lpstr>You see someone stumbling towards the bar. It's clear that they're very drunk. The person orders an alcoholic drink. Which response is most appropriate?</vt:lpstr>
      <vt:lpstr>You see a group of friends on the dance floor nudging each other, repeatedly looking at the same person, and mimicking their dance moves, followed by laughter. What do you do? Multiple answers possible.</vt:lpstr>
      <vt:lpstr>You have noticed someone sitting on the side of the dance floor with their eyes closed for a while. They seem to be peacefully sleeping. What do you do? </vt:lpstr>
      <vt:lpstr>Under which circumstances should you contact the local designated contact point? Select all correct answers.</vt:lpstr>
      <vt:lpstr>The venue is crowded, and everyone seems to be having a good time. However, you notice an incident happening in the distance. It's not clear what exactly happened, but the commotion keeps growing. How can you react? Multiple answers possible</vt:lpstr>
      <vt:lpstr>RESPECT IS THE BEAT WE DANCE 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Astrid Somers</dc:creator>
  <cp:lastModifiedBy>Astrid Somers</cp:lastModifiedBy>
  <cp:revision>2</cp:revision>
  <dcterms:created xsi:type="dcterms:W3CDTF">2024-05-02T09:23:21Z</dcterms:created>
  <dcterms:modified xsi:type="dcterms:W3CDTF">2025-03-26T12:53:51Z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0x010100DE7D95DF233EDC439F46BDEF1F276376</vt:lpwstr>
  </property>
  <property fmtid="{D5CDD505-2E9C-101B-9397-08002B2CF9AE}" pid="3" name="MediaServiceImageTags">
    <vt:lpwstr/>
  </property>
</Properties>
</file>